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3" r:id="rId2"/>
    <p:sldMasterId id="2147483686" r:id="rId3"/>
    <p:sldMasterId id="2147483699" r:id="rId4"/>
  </p:sldMasterIdLst>
  <p:notesMasterIdLst>
    <p:notesMasterId r:id="rId42"/>
  </p:notesMasterIdLst>
  <p:sldIdLst>
    <p:sldId id="256" r:id="rId5"/>
    <p:sldId id="257" r:id="rId6"/>
    <p:sldId id="307" r:id="rId7"/>
    <p:sldId id="308" r:id="rId8"/>
    <p:sldId id="309" r:id="rId9"/>
    <p:sldId id="286" r:id="rId10"/>
    <p:sldId id="285" r:id="rId11"/>
    <p:sldId id="311" r:id="rId12"/>
    <p:sldId id="262" r:id="rId13"/>
    <p:sldId id="268" r:id="rId14"/>
    <p:sldId id="269" r:id="rId15"/>
    <p:sldId id="271" r:id="rId16"/>
    <p:sldId id="270" r:id="rId17"/>
    <p:sldId id="264" r:id="rId18"/>
    <p:sldId id="324" r:id="rId19"/>
    <p:sldId id="315" r:id="rId20"/>
    <p:sldId id="316" r:id="rId21"/>
    <p:sldId id="317" r:id="rId22"/>
    <p:sldId id="318" r:id="rId23"/>
    <p:sldId id="261" r:id="rId24"/>
    <p:sldId id="272" r:id="rId25"/>
    <p:sldId id="277" r:id="rId26"/>
    <p:sldId id="279" r:id="rId27"/>
    <p:sldId id="273" r:id="rId28"/>
    <p:sldId id="274" r:id="rId29"/>
    <p:sldId id="312" r:id="rId30"/>
    <p:sldId id="314" r:id="rId31"/>
    <p:sldId id="313" r:id="rId32"/>
    <p:sldId id="282" r:id="rId33"/>
    <p:sldId id="301" r:id="rId34"/>
    <p:sldId id="283" r:id="rId35"/>
    <p:sldId id="287" r:id="rId36"/>
    <p:sldId id="320" r:id="rId37"/>
    <p:sldId id="321" r:id="rId38"/>
    <p:sldId id="322" r:id="rId39"/>
    <p:sldId id="323" r:id="rId40"/>
    <p:sldId id="278"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188"/>
    <p:restoredTop sz="84877"/>
  </p:normalViewPr>
  <p:slideViewPr>
    <p:cSldViewPr snapToGrid="0" snapToObjects="1">
      <p:cViewPr varScale="1">
        <p:scale>
          <a:sx n="90" d="100"/>
          <a:sy n="90" d="100"/>
        </p:scale>
        <p:origin x="26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notesMaster" Target="notesMasters/notes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jpeg>
</file>

<file path=ppt/media/image10.tiff>
</file>

<file path=ppt/media/image11.png>
</file>

<file path=ppt/media/image12.png>
</file>

<file path=ppt/media/image13.png>
</file>

<file path=ppt/media/image14.tiff>
</file>

<file path=ppt/media/image15.tiff>
</file>

<file path=ppt/media/image16.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347268-C720-2A4B-8212-B3C5C270072A}" type="datetimeFigureOut">
              <a:rPr lang="en-US" smtClean="0"/>
              <a:t>5/15/17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A41848-FFB8-AC48-B4DC-EBF5C8BC1A5E}" type="slidenum">
              <a:rPr lang="en-US" smtClean="0"/>
              <a:t>‹#›</a:t>
            </a:fld>
            <a:endParaRPr lang="en-US"/>
          </a:p>
        </p:txBody>
      </p:sp>
    </p:spTree>
    <p:extLst>
      <p:ext uri="{BB962C8B-B14F-4D97-AF65-F5344CB8AC3E}">
        <p14:creationId xmlns:p14="http://schemas.microsoft.com/office/powerpoint/2010/main" val="564262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08008AE1-FA72-B840-8C8E-D06497C18101}" type="slidenum">
              <a:rPr lang="en-US" smtClean="0"/>
              <a:t>1</a:t>
            </a:fld>
            <a:endParaRPr lang="en-US"/>
          </a:p>
        </p:txBody>
      </p:sp>
    </p:spTree>
    <p:extLst>
      <p:ext uri="{BB962C8B-B14F-4D97-AF65-F5344CB8AC3E}">
        <p14:creationId xmlns:p14="http://schemas.microsoft.com/office/powerpoint/2010/main" val="275111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 sets of code give the same result, but the code is behaving differently to get that same answer.  The </a:t>
            </a:r>
            <a:r>
              <a:rPr lang="en-US" dirty="0" err="1" smtClean="0"/>
              <a:t>vectorized</a:t>
            </a:r>
            <a:r>
              <a:rPr lang="en-US" dirty="0" smtClean="0"/>
              <a:t> optimized functions under the hood</a:t>
            </a:r>
          </a:p>
          <a:p>
            <a:endParaRPr lang="en-US" dirty="0" smtClean="0"/>
          </a:p>
          <a:p>
            <a:r>
              <a:rPr lang="en-US" dirty="0" smtClean="0"/>
              <a:t>Data parallelization</a:t>
            </a:r>
            <a:r>
              <a:rPr lang="en-US" baseline="0" dirty="0" smtClean="0"/>
              <a:t> – working on multiple data at the same time</a:t>
            </a:r>
            <a:endParaRPr lang="en-US" dirty="0"/>
          </a:p>
        </p:txBody>
      </p:sp>
      <p:sp>
        <p:nvSpPr>
          <p:cNvPr id="4" name="Slide Number Placeholder 3"/>
          <p:cNvSpPr>
            <a:spLocks noGrp="1"/>
          </p:cNvSpPr>
          <p:nvPr>
            <p:ph type="sldNum" sz="quarter" idx="10"/>
          </p:nvPr>
        </p:nvSpPr>
        <p:spPr/>
        <p:txBody>
          <a:bodyPr/>
          <a:lstStyle/>
          <a:p>
            <a:fld id="{13A41848-FFB8-AC48-B4DC-EBF5C8BC1A5E}" type="slidenum">
              <a:rPr lang="en-US" smtClean="0"/>
              <a:t>7</a:t>
            </a:fld>
            <a:endParaRPr lang="en-US"/>
          </a:p>
        </p:txBody>
      </p:sp>
    </p:spTree>
    <p:extLst>
      <p:ext uri="{BB962C8B-B14F-4D97-AF65-F5344CB8AC3E}">
        <p14:creationId xmlns:p14="http://schemas.microsoft.com/office/powerpoint/2010/main" val="872778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Can’t oversubscribe in </a:t>
            </a:r>
            <a:r>
              <a:rPr lang="en-US" smtClean="0"/>
              <a:t>Matlab</a:t>
            </a:r>
            <a:endParaRPr lang="en-US"/>
          </a:p>
        </p:txBody>
      </p:sp>
      <p:sp>
        <p:nvSpPr>
          <p:cNvPr id="4" name="Slide Number Placeholder 3"/>
          <p:cNvSpPr>
            <a:spLocks noGrp="1"/>
          </p:cNvSpPr>
          <p:nvPr>
            <p:ph type="sldNum" sz="quarter" idx="10"/>
          </p:nvPr>
        </p:nvSpPr>
        <p:spPr/>
        <p:txBody>
          <a:bodyPr/>
          <a:lstStyle/>
          <a:p>
            <a:fld id="{13A41848-FFB8-AC48-B4DC-EBF5C8BC1A5E}" type="slidenum">
              <a:rPr lang="en-US" smtClean="0"/>
              <a:t>19</a:t>
            </a:fld>
            <a:endParaRPr lang="en-US"/>
          </a:p>
        </p:txBody>
      </p:sp>
    </p:spTree>
    <p:extLst>
      <p:ext uri="{BB962C8B-B14F-4D97-AF65-F5344CB8AC3E}">
        <p14:creationId xmlns:p14="http://schemas.microsoft.com/office/powerpoint/2010/main" val="1053417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 </a:t>
            </a:r>
            <a:r>
              <a:rPr lang="en-US" sz="1200" b="0" i="1" kern="1200" dirty="0" smtClean="0">
                <a:solidFill>
                  <a:schemeClr val="tx1"/>
                </a:solidFill>
                <a:effectLst/>
                <a:latin typeface="+mn-lt"/>
                <a:ea typeface="+mn-ea"/>
                <a:cs typeface="+mn-cs"/>
              </a:rPr>
              <a:t>broadcast variable</a:t>
            </a:r>
            <a:r>
              <a:rPr lang="en-US" sz="1200" b="0" i="0" kern="1200" dirty="0" smtClean="0">
                <a:solidFill>
                  <a:schemeClr val="tx1"/>
                </a:solidFill>
                <a:effectLst/>
                <a:latin typeface="+mn-lt"/>
                <a:ea typeface="+mn-ea"/>
                <a:cs typeface="+mn-cs"/>
              </a:rPr>
              <a:t> is any variable, other than the loop variable or a sliced variable, that does not change inside the loop. At the start of a </a:t>
            </a:r>
            <a:r>
              <a:rPr lang="en-US" sz="1200" b="0" i="0" kern="1200" dirty="0" err="1" smtClean="0">
                <a:solidFill>
                  <a:schemeClr val="tx1"/>
                </a:solidFill>
                <a:effectLst/>
                <a:latin typeface="+mn-lt"/>
                <a:ea typeface="+mn-ea"/>
                <a:cs typeface="+mn-cs"/>
              </a:rPr>
              <a:t>parfor</a:t>
            </a:r>
            <a:r>
              <a:rPr lang="en-US" sz="1200" b="0" i="0" kern="1200" dirty="0" smtClean="0">
                <a:solidFill>
                  <a:schemeClr val="tx1"/>
                </a:solidFill>
                <a:effectLst/>
                <a:latin typeface="+mn-lt"/>
                <a:ea typeface="+mn-ea"/>
                <a:cs typeface="+mn-cs"/>
              </a:rPr>
              <a:t>-loop, the values of any broadcast variables are sent to all workers. This type of variable can be useful or even essential for particular tasks. However, large broadcast variables can cause significant communication between client and workers and increase parallel overhead. Sometimes it is more efficient to use temporary variables for this purpose, creating and assigning them inside the loop.</a:t>
            </a:r>
          </a:p>
          <a:p>
            <a:endParaRPr lang="en-US" dirty="0"/>
          </a:p>
        </p:txBody>
      </p:sp>
      <p:sp>
        <p:nvSpPr>
          <p:cNvPr id="4" name="Slide Number Placeholder 3"/>
          <p:cNvSpPr>
            <a:spLocks noGrp="1"/>
          </p:cNvSpPr>
          <p:nvPr>
            <p:ph type="sldNum" sz="quarter" idx="10"/>
          </p:nvPr>
        </p:nvSpPr>
        <p:spPr/>
        <p:txBody>
          <a:bodyPr/>
          <a:lstStyle/>
          <a:p>
            <a:fld id="{13A41848-FFB8-AC48-B4DC-EBF5C8BC1A5E}" type="slidenum">
              <a:rPr lang="en-US" smtClean="0"/>
              <a:t>32</a:t>
            </a:fld>
            <a:endParaRPr lang="en-US"/>
          </a:p>
        </p:txBody>
      </p:sp>
    </p:spTree>
    <p:extLst>
      <p:ext uri="{BB962C8B-B14F-4D97-AF65-F5344CB8AC3E}">
        <p14:creationId xmlns:p14="http://schemas.microsoft.com/office/powerpoint/2010/main" val="1962185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rgbClr val="FF0000"/>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482C09B-5C7A-D34D-BBAC-174BF5115380}"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D5622F-F6DA-B04E-9C5C-30F1E951FE6B}"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9019305-6E31-0647-B22A-E31A1931C01D}"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
        <p:nvSpPr>
          <p:cNvPr id="2" name="Date Placeholder 1"/>
          <p:cNvSpPr>
            <a:spLocks noGrp="1"/>
          </p:cNvSpPr>
          <p:nvPr>
            <p:ph type="dt" sz="half" idx="10"/>
          </p:nvPr>
        </p:nvSpPr>
        <p:spPr/>
        <p:txBody>
          <a:bodyPr/>
          <a:lstStyle/>
          <a:p>
            <a:fld id="{8E32F458-7C35-2F4E-B1A0-D487604BACEE}" type="datetime1">
              <a:rPr lang="en-US" smtClean="0"/>
              <a:t>5/15/17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4" name="Slide Number Placeholder 3"/>
          <p:cNvSpPr>
            <a:spLocks noGrp="1"/>
          </p:cNvSpPr>
          <p:nvPr>
            <p:ph type="sldNum" sz="quarter" idx="12"/>
          </p:nvPr>
        </p:nvSpPr>
        <p:spPr/>
        <p:txBody>
          <a:bodyPr/>
          <a:lstStyle/>
          <a:p>
            <a:fld id="{DFF645C0-8224-4D48-BDE4-843CE100023A}" type="slidenum">
              <a:rPr lang="en-US" smtClean="0"/>
              <a:t>‹#›</a:t>
            </a:fld>
            <a:endParaRPr lang="en-US"/>
          </a:p>
        </p:txBody>
      </p:sp>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rgbClr val="FF0000"/>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474345F-2801-FC4C-A820-55A2D3F11D98}"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C96FCA1-E4D5-6644-A1D5-B5B75BEAB94F}"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47785-C835-EC4B-97C7-DB1A318B2FA9}"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12644C9-6306-2F45-90A3-FE9C61DBA6E0}"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6BE08E3-B551-AA4A-90EE-93B9A86D6525}" type="datetime1">
              <a:rPr lang="en-US" smtClean="0"/>
              <a:t>5/15/17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C93A0D-4F1B-F74F-A29B-3EB18DD9AE91}" type="datetime1">
              <a:rPr lang="en-US" smtClean="0"/>
              <a:t>5/15/17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821450-9D17-FB41-AB2A-DDCA67D65457}" type="datetime1">
              <a:rPr lang="en-US" smtClean="0"/>
              <a:t>5/15/17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D040C5-54E0-1743-B043-7BA6D14F7423}"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E72FCD-D2E9-8B46-B850-54D5C8640604}"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80834AF1-420A-A843-BAB3-0D36E71E53EB}" type="datetime1">
              <a:rPr lang="en-US" smtClean="0"/>
              <a:t>5/15/17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1DEE0D8-C253-A844-BF25-1590AF14AF44}"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A185F85-340B-7D4A-8712-C8DB03630916}"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
        <p:nvSpPr>
          <p:cNvPr id="2" name="Date Placeholder 1"/>
          <p:cNvSpPr>
            <a:spLocks noGrp="1"/>
          </p:cNvSpPr>
          <p:nvPr>
            <p:ph type="dt" sz="half" idx="10"/>
          </p:nvPr>
        </p:nvSpPr>
        <p:spPr/>
        <p:txBody>
          <a:bodyPr/>
          <a:lstStyle/>
          <a:p>
            <a:fld id="{66E8B070-FC3E-A04C-B9D3-69EAD9B26ACA}" type="datetime1">
              <a:rPr lang="en-US" smtClean="0"/>
              <a:t>5/15/17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4" name="Slide Number Placeholder 3"/>
          <p:cNvSpPr>
            <a:spLocks noGrp="1"/>
          </p:cNvSpPr>
          <p:nvPr>
            <p:ph type="sldNum" sz="quarter" idx="12"/>
          </p:nvPr>
        </p:nvSpPr>
        <p:spPr/>
        <p:txBody>
          <a:bodyPr/>
          <a:lstStyle/>
          <a:p>
            <a:fld id="{DFF645C0-8224-4D48-BDE4-843CE100023A}" type="slidenum">
              <a:rPr lang="en-US" smtClean="0"/>
              <a:t>‹#›</a:t>
            </a:fld>
            <a:endParaRPr lang="en-US"/>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2"/>
            <a:ext cx="7543800" cy="2593975"/>
          </a:xfrm>
        </p:spPr>
        <p:txBody>
          <a:bodyPr anchor="b"/>
          <a:lstStyle>
            <a:lvl1pPr>
              <a:defRPr sz="495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15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115302" y="6450987"/>
            <a:ext cx="965128" cy="365760"/>
          </a:xfrm>
        </p:spPr>
        <p:txBody>
          <a:bodyPr/>
          <a:lstStyle/>
          <a:p>
            <a:fld id="{F0599384-3E36-4541-9DE7-D24B257361DF}"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089901" y="6450987"/>
            <a:ext cx="990528" cy="365760"/>
          </a:xfrm>
        </p:spPr>
        <p:txBody>
          <a:bodyPr/>
          <a:lstStyle/>
          <a:p>
            <a:fld id="{B6F20D42-32E1-F94F-98B3-E05E62DE8667}"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70"/>
            <a:ext cx="381276"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4636963-DBCC-E94F-B840-7623B70B3397}"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AA9064B-ADF1-AC47-B3C6-1CC61FE2BF65}"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5B8550-EC7D-5447-9F64-77430C91A787}" type="datetime1">
              <a:rPr lang="en-US" smtClean="0"/>
              <a:t>5/15/17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5486400"/>
            <a:ext cx="7659687" cy="1168400"/>
          </a:xfrm>
        </p:spPr>
        <p:txBody>
          <a:bodyPr anchor="t"/>
          <a:lstStyle>
            <a:lvl1pPr algn="l">
              <a:defRPr sz="27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4" y="3852863"/>
            <a:ext cx="6135687" cy="1633538"/>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6DF0E53-9CC7-9D40-8234-B82457F35627}"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00D655F-2926-1144-AC7F-695D18249012}" type="datetime1">
              <a:rPr lang="en-US" smtClean="0"/>
              <a:t>5/15/17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E85B0B-DB88-044A-AD3F-7BBA2D4E2D90}" type="datetime1">
              <a:rPr lang="en-US" smtClean="0"/>
              <a:t>5/15/17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C3524B-E55C-3E4E-A2EC-243A520E7B50}"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6250DE55-5F29-174E-B59B-5B221341AE5E}" type="datetime1">
              <a:rPr lang="en-US" smtClean="0"/>
              <a:t>5/15/17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34E1E41-18A8-EF43-9F03-41833DA2F893}"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5543E4-4C39-5E46-8131-EB03FA35F600}"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Tree>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115301" y="6450987"/>
            <a:ext cx="965128" cy="365760"/>
          </a:xfrm>
        </p:spPr>
        <p:txBody>
          <a:bodyPr/>
          <a:lstStyle/>
          <a:p>
            <a:fld id="{98D5DA86-8E97-2742-8C60-4D63B3356B49}"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9"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089901" y="6450987"/>
            <a:ext cx="990528" cy="365760"/>
          </a:xfrm>
        </p:spPr>
        <p:txBody>
          <a:bodyPr/>
          <a:lstStyle/>
          <a:p>
            <a:fld id="{98D87CB1-690B-AF4C-8977-30517BDD0312}"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381276"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95F68D4-DCE5-614D-928F-F52D784A1141}"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48F2745-1D90-394D-B97B-CF94C367D2C1}"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19FBE07-8C9E-8745-A2B8-CF042603FB32}"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8"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8D1F940-C52F-2043-9E7B-B819A7CDE529}" type="datetime1">
              <a:rPr lang="en-US" smtClean="0"/>
              <a:t>5/15/17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3B1143B-D9DE-E044-9A63-9CF63BF41FE8}" type="datetime1">
              <a:rPr lang="en-US" smtClean="0"/>
              <a:t>5/15/17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E75F26-570A-6A43-AA98-34E624904E0A}" type="datetime1">
              <a:rPr lang="en-US" smtClean="0"/>
              <a:t>5/15/17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CEC28B-E3FA-3F49-B51A-BB02A3E3916B}"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9B2320CD-26CB-284C-9137-4E8DBB0AF173}" type="datetime1">
              <a:rPr lang="en-US" smtClean="0"/>
              <a:t>5/15/17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587221-F5E5-3C4E-BE2A-2CF02AC05B4B}"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D58EA7B-37EB-2349-9C2E-21D8D9CC0EBE}"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15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9689E0D-6EC8-ED4B-BA7F-4C3A562F9B7F}" type="datetime1">
              <a:rPr lang="en-US" smtClean="0"/>
              <a:t>5/15/17</a:t>
            </a:fld>
            <a:endParaRPr lang="en-US"/>
          </a:p>
        </p:txBody>
      </p:sp>
      <p:sp>
        <p:nvSpPr>
          <p:cNvPr id="8" name="Footer Placeholder 7"/>
          <p:cNvSpPr>
            <a:spLocks noGrp="1"/>
          </p:cNvSpPr>
          <p:nvPr>
            <p:ph type="ftr" sz="quarter" idx="11"/>
          </p:nvPr>
        </p:nvSpPr>
        <p:spPr/>
        <p:txBody>
          <a:bodyPr/>
          <a:lstStyle/>
          <a:p>
            <a:r>
              <a:rPr lang="en-US" smtClean="0"/>
              <a:t>Parallelization</a:t>
            </a:r>
            <a:endParaRPr lang="en-US"/>
          </a:p>
        </p:txBody>
      </p:sp>
      <p:sp>
        <p:nvSpPr>
          <p:cNvPr id="10" name="Slide Number Placeholder 9"/>
          <p:cNvSpPr>
            <a:spLocks noGrp="1"/>
          </p:cNvSpPr>
          <p:nvPr>
            <p:ph type="sldNum" sz="quarter" idx="12"/>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CC02C01-0059-5C42-9C1B-2A81F73AE900}" type="datetime1">
              <a:rPr lang="en-US" smtClean="0"/>
              <a:t>5/15/17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4E8EEC-FBC9-E64C-B955-56780723574C}" type="datetime1">
              <a:rPr lang="en-US" smtClean="0"/>
              <a:t>5/15/17</a:t>
            </a:fld>
            <a:endParaRPr lang="en-US"/>
          </a:p>
        </p:txBody>
      </p:sp>
      <p:sp>
        <p:nvSpPr>
          <p:cNvPr id="3" name="Footer Placeholder 2"/>
          <p:cNvSpPr>
            <a:spLocks noGrp="1"/>
          </p:cNvSpPr>
          <p:nvPr>
            <p:ph type="ftr" sz="quarter" idx="11"/>
          </p:nvPr>
        </p:nvSpPr>
        <p:spPr/>
        <p:txBody>
          <a:bodyPr/>
          <a:lstStyle/>
          <a:p>
            <a:r>
              <a:rPr lang="en-US" smtClean="0"/>
              <a:t>Parallelization</a:t>
            </a:r>
            <a:endParaRPr lang="en-US"/>
          </a:p>
        </p:txBody>
      </p:sp>
      <p:sp>
        <p:nvSpPr>
          <p:cNvPr id="5"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165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800" y="6096000"/>
            <a:ext cx="7772401" cy="609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BFF3B92-9B1C-9544-B8A6-939F2B961006}"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165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B59C6914-A454-174D-BEEE-160DD7A4B8BC}" type="datetime1">
              <a:rPr lang="en-US" smtClean="0"/>
              <a:t>5/15/17</a:t>
            </a:fld>
            <a:endParaRPr lang="en-US"/>
          </a:p>
        </p:txBody>
      </p:sp>
      <p:sp>
        <p:nvSpPr>
          <p:cNvPr id="10" name="Footer Placeholder 9"/>
          <p:cNvSpPr>
            <a:spLocks noGrp="1"/>
          </p:cNvSpPr>
          <p:nvPr>
            <p:ph type="ftr" sz="quarter" idx="12"/>
          </p:nvPr>
        </p:nvSpPr>
        <p:spPr/>
        <p:txBody>
          <a:bodyPr/>
          <a:lstStyle/>
          <a:p>
            <a:r>
              <a:rPr lang="en-US" smtClean="0"/>
              <a:t>Parallelization</a:t>
            </a:r>
            <a:endParaRPr lang="en-US"/>
          </a:p>
        </p:txBody>
      </p:sp>
      <p:sp>
        <p:nvSpPr>
          <p:cNvPr id="11"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theme" Target="../theme/theme3.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7.xml"/><Relationship Id="rId12" Type="http://schemas.openxmlformats.org/officeDocument/2006/relationships/slideLayout" Target="../slideLayouts/slideLayout48.xml"/><Relationship Id="rId13" Type="http://schemas.openxmlformats.org/officeDocument/2006/relationships/theme" Target="../theme/theme4.xml"/><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 Id="rId9" Type="http://schemas.openxmlformats.org/officeDocument/2006/relationships/slideLayout" Target="../slideLayouts/slideLayout45.xml"/><Relationship Id="rId10"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Rectangle 7"/>
          <p:cNvSpPr/>
          <p:nvPr/>
        </p:nvSpPr>
        <p:spPr>
          <a:xfrm>
            <a:off x="7620000" y="6400801"/>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3"/>
          </p:nvPr>
        </p:nvSpPr>
        <p:spPr>
          <a:xfrm>
            <a:off x="3264568" y="6450987"/>
            <a:ext cx="4259087" cy="365760"/>
          </a:xfrm>
          <a:prstGeom prst="rect">
            <a:avLst/>
          </a:prstGeom>
        </p:spPr>
        <p:txBody>
          <a:bodyPr vert="horz" lIns="91440" tIns="45720" rIns="91440" bIns="45720" rtlCol="0" anchor="ctr"/>
          <a:lstStyle>
            <a:lvl1pPr algn="r">
              <a:defRPr sz="9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077202" y="6450987"/>
            <a:ext cx="1003228" cy="365760"/>
          </a:xfrm>
          <a:prstGeom prst="rect">
            <a:avLst/>
          </a:prstGeom>
        </p:spPr>
        <p:txBody>
          <a:bodyPr vert="horz" lIns="91440" tIns="45720" rIns="91440" bIns="45720" rtlCol="0" anchor="ctr"/>
          <a:lstStyle>
            <a:lvl1pPr algn="l">
              <a:defRPr sz="900">
                <a:solidFill>
                  <a:schemeClr val="bg2"/>
                </a:solidFill>
                <a:latin typeface="Helvetica Neue"/>
              </a:defRPr>
            </a:lvl1pPr>
          </a:lstStyle>
          <a:p>
            <a:fld id="{C1752082-A339-754D-8394-15F5E88481F9}" type="datetime1">
              <a:rPr lang="en-US" smtClean="0"/>
              <a:t>5/15/17</a:t>
            </a:fld>
            <a:endParaRPr lang="en-US"/>
          </a:p>
        </p:txBody>
      </p:sp>
      <p:sp>
        <p:nvSpPr>
          <p:cNvPr id="9" name="TextBox 8"/>
          <p:cNvSpPr txBox="1"/>
          <p:nvPr/>
        </p:nvSpPr>
        <p:spPr>
          <a:xfrm>
            <a:off x="113863" y="6495369"/>
            <a:ext cx="2037737" cy="230832"/>
          </a:xfrm>
          <a:prstGeom prst="rect">
            <a:avLst/>
          </a:prstGeom>
          <a:noFill/>
        </p:spPr>
        <p:txBody>
          <a:bodyPr wrap="none" rtlCol="0">
            <a:spAutoFit/>
          </a:bodyPr>
          <a:lstStyle/>
          <a:p>
            <a:r>
              <a:rPr lang="en-US" sz="900" dirty="0" smtClean="0">
                <a:solidFill>
                  <a:schemeClr val="bg2"/>
                </a:solidFill>
                <a:latin typeface="Helvetica Neue"/>
              </a:rPr>
              <a:t>Research Computing @</a:t>
            </a:r>
            <a:r>
              <a:rPr lang="en-US" sz="900" baseline="0" dirty="0" smtClean="0">
                <a:solidFill>
                  <a:schemeClr val="bg2"/>
                </a:solidFill>
                <a:latin typeface="Helvetica Neue"/>
              </a:rPr>
              <a:t> </a:t>
            </a:r>
            <a:r>
              <a:rPr lang="en-US" sz="900" dirty="0" smtClean="0">
                <a:solidFill>
                  <a:schemeClr val="bg2"/>
                </a:solidFill>
                <a:latin typeface="Helvetica Neue"/>
              </a:rPr>
              <a:t>CU Boulder</a:t>
            </a:r>
            <a:endParaRPr lang="en-US" sz="900" dirty="0">
              <a:solidFill>
                <a:schemeClr val="bg2"/>
              </a:solidFill>
              <a:latin typeface="Helvetica Neue"/>
            </a:endParaRPr>
          </a:p>
        </p:txBody>
      </p:sp>
      <p:sp>
        <p:nvSpPr>
          <p:cNvPr id="10" name="Slide Number Placeholder 9"/>
          <p:cNvSpPr>
            <a:spLocks noGrp="1"/>
          </p:cNvSpPr>
          <p:nvPr>
            <p:ph type="sldNum" sz="quarter" idx="4"/>
          </p:nvPr>
        </p:nvSpPr>
        <p:spPr>
          <a:xfrm>
            <a:off x="7644061" y="6495370"/>
            <a:ext cx="393632"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16073771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iming>
    <p:tnLst>
      <p:par>
        <p:cTn id="1" dur="indefinite" restart="never" nodeType="tmRoot"/>
      </p:par>
    </p:tnLst>
  </p:timing>
  <p:hf hdr="0"/>
  <p:txStyles>
    <p:titleStyle>
      <a:lvl1pPr algn="l" defTabSz="685800" rtl="0" eaLnBrk="1" latinLnBrk="0" hangingPunct="1">
        <a:spcBef>
          <a:spcPct val="0"/>
        </a:spcBef>
        <a:buNone/>
        <a:defRPr sz="3450" kern="1200" cap="none" spc="-75" baseline="0">
          <a:ln>
            <a:noFill/>
          </a:ln>
          <a:solidFill>
            <a:srgbClr val="FF0000"/>
          </a:solidFill>
          <a:effectLst/>
          <a:latin typeface="Helvetica Neue"/>
          <a:ea typeface="+mj-ea"/>
          <a:cs typeface="+mj-cs"/>
        </a:defRPr>
      </a:lvl1pPr>
    </p:titleStyle>
    <p:bodyStyle>
      <a:lvl1pPr marL="257175" indent="-171450" algn="l" defTabSz="685800" rtl="0" eaLnBrk="1" latinLnBrk="0" hangingPunct="1">
        <a:spcBef>
          <a:spcPct val="20000"/>
        </a:spcBef>
        <a:buClr>
          <a:schemeClr val="accent1"/>
        </a:buClr>
        <a:buFont typeface="Arial" pitchFamily="34" charset="0"/>
        <a:buChar char="•"/>
        <a:defRPr sz="1800" kern="1200">
          <a:solidFill>
            <a:schemeClr val="tx1"/>
          </a:solidFill>
          <a:latin typeface="Helvetica Neue"/>
          <a:ea typeface="+mn-ea"/>
          <a:cs typeface="+mn-cs"/>
        </a:defRPr>
      </a:lvl1pPr>
      <a:lvl2pPr marL="480060" indent="-171450" algn="l" defTabSz="685800" rtl="0" eaLnBrk="1" latinLnBrk="0" hangingPunct="1">
        <a:spcBef>
          <a:spcPct val="20000"/>
        </a:spcBef>
        <a:buClr>
          <a:schemeClr val="accent2"/>
        </a:buClr>
        <a:buFont typeface="Arial" pitchFamily="34" charset="0"/>
        <a:buChar char="•"/>
        <a:defRPr sz="1650" kern="1200">
          <a:solidFill>
            <a:schemeClr val="tx1"/>
          </a:solidFill>
          <a:latin typeface="Helvetica Neue"/>
          <a:ea typeface="+mn-ea"/>
          <a:cs typeface="+mn-cs"/>
        </a:defRPr>
      </a:lvl2pPr>
      <a:lvl3pPr marL="754380" indent="-171450" algn="l" defTabSz="685800" rtl="0" eaLnBrk="1" latinLnBrk="0" hangingPunct="1">
        <a:spcBef>
          <a:spcPct val="20000"/>
        </a:spcBef>
        <a:buClr>
          <a:schemeClr val="accent3"/>
        </a:buClr>
        <a:buFont typeface="Arial" pitchFamily="34" charset="0"/>
        <a:buChar char="•"/>
        <a:defRPr sz="1500" kern="1200">
          <a:solidFill>
            <a:schemeClr val="tx1"/>
          </a:solidFill>
          <a:latin typeface="Helvetica Neue"/>
          <a:ea typeface="+mn-ea"/>
          <a:cs typeface="+mn-cs"/>
        </a:defRPr>
      </a:lvl3pPr>
      <a:lvl4pPr marL="960120" indent="-171450" algn="l" defTabSz="685800" rtl="0" eaLnBrk="1" latinLnBrk="0" hangingPunct="1">
        <a:spcBef>
          <a:spcPct val="20000"/>
        </a:spcBef>
        <a:buClr>
          <a:schemeClr val="accent4"/>
        </a:buClr>
        <a:buFont typeface="Arial" pitchFamily="34" charset="0"/>
        <a:buChar char="•"/>
        <a:defRPr sz="1350" kern="1200">
          <a:solidFill>
            <a:schemeClr val="tx1"/>
          </a:solidFill>
          <a:latin typeface="Helvetica Neue"/>
          <a:ea typeface="+mn-ea"/>
          <a:cs typeface="+mn-cs"/>
        </a:defRPr>
      </a:lvl4pPr>
      <a:lvl5pPr marL="1165860" indent="-171450" algn="l" defTabSz="685800" rtl="0" eaLnBrk="1" latinLnBrk="0" hangingPunct="1">
        <a:spcBef>
          <a:spcPct val="20000"/>
        </a:spcBef>
        <a:buClr>
          <a:schemeClr val="accent5"/>
        </a:buClr>
        <a:buFont typeface="Arial" pitchFamily="34" charset="0"/>
        <a:buChar char="•"/>
        <a:defRPr sz="1200" kern="1200" baseline="0">
          <a:solidFill>
            <a:schemeClr val="tx1"/>
          </a:solidFill>
          <a:latin typeface="Helvetica Neue"/>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Rectangle 7"/>
          <p:cNvSpPr/>
          <p:nvPr/>
        </p:nvSpPr>
        <p:spPr>
          <a:xfrm>
            <a:off x="7620000" y="6400801"/>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3"/>
          </p:nvPr>
        </p:nvSpPr>
        <p:spPr>
          <a:xfrm>
            <a:off x="3264568" y="6450987"/>
            <a:ext cx="4259087" cy="365760"/>
          </a:xfrm>
          <a:prstGeom prst="rect">
            <a:avLst/>
          </a:prstGeom>
        </p:spPr>
        <p:txBody>
          <a:bodyPr vert="horz" lIns="91440" tIns="45720" rIns="91440" bIns="45720" rtlCol="0" anchor="ctr"/>
          <a:lstStyle>
            <a:lvl1pPr algn="r">
              <a:defRPr sz="9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077202" y="6450987"/>
            <a:ext cx="1003228" cy="365760"/>
          </a:xfrm>
          <a:prstGeom prst="rect">
            <a:avLst/>
          </a:prstGeom>
        </p:spPr>
        <p:txBody>
          <a:bodyPr vert="horz" lIns="91440" tIns="45720" rIns="91440" bIns="45720" rtlCol="0" anchor="ctr"/>
          <a:lstStyle>
            <a:lvl1pPr algn="l">
              <a:defRPr sz="900">
                <a:solidFill>
                  <a:schemeClr val="bg2"/>
                </a:solidFill>
                <a:latin typeface="Helvetica Neue"/>
              </a:defRPr>
            </a:lvl1pPr>
          </a:lstStyle>
          <a:p>
            <a:fld id="{BE468AC2-0157-1E47-8960-561E7AD4588D}" type="datetime1">
              <a:rPr lang="en-US" smtClean="0"/>
              <a:t>5/15/17</a:t>
            </a:fld>
            <a:endParaRPr lang="en-US"/>
          </a:p>
        </p:txBody>
      </p:sp>
      <p:sp>
        <p:nvSpPr>
          <p:cNvPr id="9" name="TextBox 8"/>
          <p:cNvSpPr txBox="1"/>
          <p:nvPr/>
        </p:nvSpPr>
        <p:spPr>
          <a:xfrm>
            <a:off x="113863" y="6495369"/>
            <a:ext cx="2037737" cy="230832"/>
          </a:xfrm>
          <a:prstGeom prst="rect">
            <a:avLst/>
          </a:prstGeom>
          <a:noFill/>
        </p:spPr>
        <p:txBody>
          <a:bodyPr wrap="none" rtlCol="0">
            <a:spAutoFit/>
          </a:bodyPr>
          <a:lstStyle/>
          <a:p>
            <a:r>
              <a:rPr lang="en-US" sz="900" dirty="0" smtClean="0">
                <a:solidFill>
                  <a:schemeClr val="bg2"/>
                </a:solidFill>
                <a:latin typeface="Helvetica Neue"/>
              </a:rPr>
              <a:t>Research Computing @</a:t>
            </a:r>
            <a:r>
              <a:rPr lang="en-US" sz="900" baseline="0" dirty="0" smtClean="0">
                <a:solidFill>
                  <a:schemeClr val="bg2"/>
                </a:solidFill>
                <a:latin typeface="Helvetica Neue"/>
              </a:rPr>
              <a:t> </a:t>
            </a:r>
            <a:r>
              <a:rPr lang="en-US" sz="900" dirty="0" smtClean="0">
                <a:solidFill>
                  <a:schemeClr val="bg2"/>
                </a:solidFill>
                <a:latin typeface="Helvetica Neue"/>
              </a:rPr>
              <a:t>CU Boulder</a:t>
            </a:r>
            <a:endParaRPr lang="en-US" sz="900" dirty="0">
              <a:solidFill>
                <a:schemeClr val="bg2"/>
              </a:solidFill>
              <a:latin typeface="Helvetica Neue"/>
            </a:endParaRPr>
          </a:p>
        </p:txBody>
      </p:sp>
      <p:sp>
        <p:nvSpPr>
          <p:cNvPr id="10" name="Slide Number Placeholder 9"/>
          <p:cNvSpPr>
            <a:spLocks noGrp="1"/>
          </p:cNvSpPr>
          <p:nvPr>
            <p:ph type="sldNum" sz="quarter" idx="4"/>
          </p:nvPr>
        </p:nvSpPr>
        <p:spPr>
          <a:xfrm>
            <a:off x="7644061" y="6495370"/>
            <a:ext cx="393632"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199136780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iming>
    <p:tnLst>
      <p:par>
        <p:cTn id="1" dur="indefinite" restart="never" nodeType="tmRoot"/>
      </p:par>
    </p:tnLst>
  </p:timing>
  <p:hf hdr="0"/>
  <p:txStyles>
    <p:titleStyle>
      <a:lvl1pPr algn="l" defTabSz="685800" rtl="0" eaLnBrk="1" latinLnBrk="0" hangingPunct="1">
        <a:spcBef>
          <a:spcPct val="0"/>
        </a:spcBef>
        <a:buNone/>
        <a:defRPr sz="3450" kern="1200" cap="none" spc="-75" baseline="0">
          <a:ln>
            <a:noFill/>
          </a:ln>
          <a:solidFill>
            <a:srgbClr val="FF0000"/>
          </a:solidFill>
          <a:effectLst/>
          <a:latin typeface="Helvetica Neue"/>
          <a:ea typeface="+mj-ea"/>
          <a:cs typeface="+mj-cs"/>
        </a:defRPr>
      </a:lvl1pPr>
    </p:titleStyle>
    <p:bodyStyle>
      <a:lvl1pPr marL="257175" indent="-171450" algn="l" defTabSz="685800" rtl="0" eaLnBrk="1" latinLnBrk="0" hangingPunct="1">
        <a:spcBef>
          <a:spcPct val="20000"/>
        </a:spcBef>
        <a:buClr>
          <a:schemeClr val="accent1"/>
        </a:buClr>
        <a:buFont typeface="Arial" pitchFamily="34" charset="0"/>
        <a:buChar char="•"/>
        <a:defRPr sz="1800" kern="1200">
          <a:solidFill>
            <a:schemeClr val="tx1"/>
          </a:solidFill>
          <a:latin typeface="Helvetica Neue"/>
          <a:ea typeface="+mn-ea"/>
          <a:cs typeface="+mn-cs"/>
        </a:defRPr>
      </a:lvl1pPr>
      <a:lvl2pPr marL="480060" indent="-171450" algn="l" defTabSz="685800" rtl="0" eaLnBrk="1" latinLnBrk="0" hangingPunct="1">
        <a:spcBef>
          <a:spcPct val="20000"/>
        </a:spcBef>
        <a:buClr>
          <a:schemeClr val="accent2"/>
        </a:buClr>
        <a:buFont typeface="Arial" pitchFamily="34" charset="0"/>
        <a:buChar char="•"/>
        <a:defRPr sz="1650" kern="1200">
          <a:solidFill>
            <a:schemeClr val="tx1"/>
          </a:solidFill>
          <a:latin typeface="Helvetica Neue"/>
          <a:ea typeface="+mn-ea"/>
          <a:cs typeface="+mn-cs"/>
        </a:defRPr>
      </a:lvl2pPr>
      <a:lvl3pPr marL="754380" indent="-171450" algn="l" defTabSz="685800" rtl="0" eaLnBrk="1" latinLnBrk="0" hangingPunct="1">
        <a:spcBef>
          <a:spcPct val="20000"/>
        </a:spcBef>
        <a:buClr>
          <a:schemeClr val="accent3"/>
        </a:buClr>
        <a:buFont typeface="Arial" pitchFamily="34" charset="0"/>
        <a:buChar char="•"/>
        <a:defRPr sz="1500" kern="1200">
          <a:solidFill>
            <a:schemeClr val="tx1"/>
          </a:solidFill>
          <a:latin typeface="Helvetica Neue"/>
          <a:ea typeface="+mn-ea"/>
          <a:cs typeface="+mn-cs"/>
        </a:defRPr>
      </a:lvl3pPr>
      <a:lvl4pPr marL="960120" indent="-171450" algn="l" defTabSz="685800" rtl="0" eaLnBrk="1" latinLnBrk="0" hangingPunct="1">
        <a:spcBef>
          <a:spcPct val="20000"/>
        </a:spcBef>
        <a:buClr>
          <a:schemeClr val="accent4"/>
        </a:buClr>
        <a:buFont typeface="Arial" pitchFamily="34" charset="0"/>
        <a:buChar char="•"/>
        <a:defRPr sz="1350" kern="1200">
          <a:solidFill>
            <a:schemeClr val="tx1"/>
          </a:solidFill>
          <a:latin typeface="Helvetica Neue"/>
          <a:ea typeface="+mn-ea"/>
          <a:cs typeface="+mn-cs"/>
        </a:defRPr>
      </a:lvl4pPr>
      <a:lvl5pPr marL="1165860" indent="-171450" algn="l" defTabSz="685800" rtl="0" eaLnBrk="1" latinLnBrk="0" hangingPunct="1">
        <a:spcBef>
          <a:spcPct val="20000"/>
        </a:spcBef>
        <a:buClr>
          <a:schemeClr val="accent5"/>
        </a:buClr>
        <a:buFont typeface="Arial" pitchFamily="34" charset="0"/>
        <a:buChar char="•"/>
        <a:defRPr sz="1200" kern="1200" baseline="0">
          <a:solidFill>
            <a:schemeClr val="tx1"/>
          </a:solidFill>
          <a:latin typeface="Helvetica Neue"/>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 name="Rectangle 7"/>
          <p:cNvSpPr/>
          <p:nvPr/>
        </p:nvSpPr>
        <p:spPr>
          <a:xfrm>
            <a:off x="7620000" y="6400801"/>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3"/>
          </p:nvPr>
        </p:nvSpPr>
        <p:spPr>
          <a:xfrm>
            <a:off x="2504262" y="6450987"/>
            <a:ext cx="5019394" cy="365760"/>
          </a:xfrm>
          <a:prstGeom prst="rect">
            <a:avLst/>
          </a:prstGeom>
        </p:spPr>
        <p:txBody>
          <a:bodyPr vert="horz" lIns="91440" tIns="45720" rIns="91440" bIns="45720" rtlCol="0" anchor="ctr"/>
          <a:lstStyle>
            <a:lvl1pPr algn="r">
              <a:defRPr sz="9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218542" y="6450987"/>
            <a:ext cx="861887" cy="365760"/>
          </a:xfrm>
          <a:prstGeom prst="rect">
            <a:avLst/>
          </a:prstGeom>
        </p:spPr>
        <p:txBody>
          <a:bodyPr vert="horz" lIns="91440" tIns="45720" rIns="91440" bIns="45720" rtlCol="0" anchor="ctr"/>
          <a:lstStyle>
            <a:lvl1pPr algn="l">
              <a:defRPr sz="900">
                <a:solidFill>
                  <a:schemeClr val="bg2"/>
                </a:solidFill>
                <a:latin typeface="Helvetica Neue"/>
              </a:defRPr>
            </a:lvl1pPr>
          </a:lstStyle>
          <a:p>
            <a:fld id="{8AAABB01-7423-224C-BEE7-434AE276785F}" type="datetime1">
              <a:rPr lang="en-US" smtClean="0"/>
              <a:t>5/15/17</a:t>
            </a:fld>
            <a:endParaRPr lang="en-US"/>
          </a:p>
        </p:txBody>
      </p:sp>
      <p:sp>
        <p:nvSpPr>
          <p:cNvPr id="9" name="TextBox 8"/>
          <p:cNvSpPr txBox="1"/>
          <p:nvPr/>
        </p:nvSpPr>
        <p:spPr>
          <a:xfrm>
            <a:off x="113863" y="6495369"/>
            <a:ext cx="2037737" cy="230832"/>
          </a:xfrm>
          <a:prstGeom prst="rect">
            <a:avLst/>
          </a:prstGeom>
          <a:noFill/>
        </p:spPr>
        <p:txBody>
          <a:bodyPr wrap="none" rtlCol="0">
            <a:spAutoFit/>
          </a:bodyPr>
          <a:lstStyle/>
          <a:p>
            <a:r>
              <a:rPr lang="en-US" sz="900" dirty="0" smtClean="0">
                <a:solidFill>
                  <a:schemeClr val="bg2"/>
                </a:solidFill>
                <a:latin typeface="Helvetica Neue"/>
              </a:rPr>
              <a:t>Research Computing @</a:t>
            </a:r>
            <a:r>
              <a:rPr lang="en-US" sz="900" baseline="0" dirty="0" smtClean="0">
                <a:solidFill>
                  <a:schemeClr val="bg2"/>
                </a:solidFill>
                <a:latin typeface="Helvetica Neue"/>
              </a:rPr>
              <a:t> </a:t>
            </a:r>
            <a:r>
              <a:rPr lang="en-US" sz="900" dirty="0" smtClean="0">
                <a:solidFill>
                  <a:schemeClr val="bg2"/>
                </a:solidFill>
                <a:latin typeface="Helvetica Neue"/>
              </a:rPr>
              <a:t>CU Boulder</a:t>
            </a:r>
            <a:endParaRPr lang="en-US" sz="900" dirty="0">
              <a:solidFill>
                <a:schemeClr val="bg2"/>
              </a:solidFill>
              <a:latin typeface="Helvetica Neue"/>
            </a:endParaRPr>
          </a:p>
        </p:txBody>
      </p:sp>
      <p:sp>
        <p:nvSpPr>
          <p:cNvPr id="10" name="Slide Number Placeholder 9"/>
          <p:cNvSpPr>
            <a:spLocks noGrp="1"/>
          </p:cNvSpPr>
          <p:nvPr>
            <p:ph type="sldNum" sz="quarter" idx="4"/>
          </p:nvPr>
        </p:nvSpPr>
        <p:spPr>
          <a:xfrm>
            <a:off x="7708625" y="6495370"/>
            <a:ext cx="284189" cy="276999"/>
          </a:xfrm>
          <a:prstGeom prst="rect">
            <a:avLst/>
          </a:prstGeom>
        </p:spPr>
        <p:txBody>
          <a:bodyPr vert="horz" lIns="91440" tIns="45720" rIns="91440" bIns="45720" rtlCol="0" anchor="ctr"/>
          <a:lstStyle>
            <a:lvl1pPr algn="r">
              <a:defRPr sz="9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386060140"/>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Lst>
  <p:timing>
    <p:tnLst>
      <p:par>
        <p:cTn id="1" dur="indefinite" restart="never" nodeType="tmRoot"/>
      </p:par>
    </p:tnLst>
  </p:timing>
  <p:hf hdr="0"/>
  <p:txStyles>
    <p:titleStyle>
      <a:lvl1pPr algn="l" defTabSz="685800" rtl="0" eaLnBrk="1" latinLnBrk="0" hangingPunct="1">
        <a:spcBef>
          <a:spcPct val="0"/>
        </a:spcBef>
        <a:buNone/>
        <a:defRPr sz="3450" kern="1200" cap="none" spc="-75" baseline="0">
          <a:ln>
            <a:noFill/>
          </a:ln>
          <a:solidFill>
            <a:schemeClr val="tx2"/>
          </a:solidFill>
          <a:effectLst/>
          <a:latin typeface="Helvetica Neue"/>
          <a:ea typeface="+mj-ea"/>
          <a:cs typeface="+mj-cs"/>
        </a:defRPr>
      </a:lvl1pPr>
    </p:titleStyle>
    <p:bodyStyle>
      <a:lvl1pPr marL="257175" indent="-171450" algn="l" defTabSz="685800" rtl="0" eaLnBrk="1" latinLnBrk="0" hangingPunct="1">
        <a:spcBef>
          <a:spcPct val="20000"/>
        </a:spcBef>
        <a:buClr>
          <a:schemeClr val="accent1"/>
        </a:buClr>
        <a:buFont typeface="Arial" pitchFamily="34" charset="0"/>
        <a:buChar char="•"/>
        <a:defRPr sz="1800" kern="1200">
          <a:solidFill>
            <a:schemeClr val="tx1"/>
          </a:solidFill>
          <a:latin typeface="Helvetica Neue"/>
          <a:ea typeface="+mn-ea"/>
          <a:cs typeface="+mn-cs"/>
        </a:defRPr>
      </a:lvl1pPr>
      <a:lvl2pPr marL="480060" indent="-171450" algn="l" defTabSz="685800" rtl="0" eaLnBrk="1" latinLnBrk="0" hangingPunct="1">
        <a:spcBef>
          <a:spcPct val="20000"/>
        </a:spcBef>
        <a:buClr>
          <a:schemeClr val="accent2"/>
        </a:buClr>
        <a:buFont typeface="Arial" pitchFamily="34" charset="0"/>
        <a:buChar char="•"/>
        <a:defRPr sz="1650" kern="1200">
          <a:solidFill>
            <a:schemeClr val="tx1"/>
          </a:solidFill>
          <a:latin typeface="Helvetica Neue"/>
          <a:ea typeface="+mn-ea"/>
          <a:cs typeface="+mn-cs"/>
        </a:defRPr>
      </a:lvl2pPr>
      <a:lvl3pPr marL="754380" indent="-171450" algn="l" defTabSz="685800" rtl="0" eaLnBrk="1" latinLnBrk="0" hangingPunct="1">
        <a:spcBef>
          <a:spcPct val="20000"/>
        </a:spcBef>
        <a:buClr>
          <a:schemeClr val="accent3"/>
        </a:buClr>
        <a:buFont typeface="Arial" pitchFamily="34" charset="0"/>
        <a:buChar char="•"/>
        <a:defRPr sz="1500" kern="1200">
          <a:solidFill>
            <a:schemeClr val="tx1"/>
          </a:solidFill>
          <a:latin typeface="Helvetica Neue"/>
          <a:ea typeface="+mn-ea"/>
          <a:cs typeface="+mn-cs"/>
        </a:defRPr>
      </a:lvl3pPr>
      <a:lvl4pPr marL="960120" indent="-171450" algn="l" defTabSz="685800" rtl="0" eaLnBrk="1" latinLnBrk="0" hangingPunct="1">
        <a:spcBef>
          <a:spcPct val="20000"/>
        </a:spcBef>
        <a:buClr>
          <a:schemeClr val="accent4"/>
        </a:buClr>
        <a:buFont typeface="Arial" pitchFamily="34" charset="0"/>
        <a:buChar char="•"/>
        <a:defRPr sz="1350" kern="1200">
          <a:solidFill>
            <a:schemeClr val="tx1"/>
          </a:solidFill>
          <a:latin typeface="Helvetica Neue"/>
          <a:ea typeface="+mn-ea"/>
          <a:cs typeface="+mn-cs"/>
        </a:defRPr>
      </a:lvl4pPr>
      <a:lvl5pPr marL="1165860" indent="-171450" algn="l" defTabSz="685800" rtl="0" eaLnBrk="1" latinLnBrk="0" hangingPunct="1">
        <a:spcBef>
          <a:spcPct val="20000"/>
        </a:spcBef>
        <a:buClr>
          <a:schemeClr val="accent5"/>
        </a:buClr>
        <a:buFont typeface="Arial" pitchFamily="34" charset="0"/>
        <a:buChar char="•"/>
        <a:defRPr sz="1200" kern="1200" baseline="0">
          <a:solidFill>
            <a:schemeClr val="tx1"/>
          </a:solidFill>
          <a:latin typeface="Helvetica Neue"/>
          <a:ea typeface="+mn-ea"/>
          <a:cs typeface="+mn-cs"/>
        </a:defRPr>
      </a:lvl5pPr>
      <a:lvl6pPr marL="1303020" indent="-137160" algn="l" defTabSz="685800" rtl="0" eaLnBrk="1" latinLnBrk="0" hangingPunct="1">
        <a:spcBef>
          <a:spcPct val="20000"/>
        </a:spcBef>
        <a:buClr>
          <a:schemeClr val="accent1"/>
        </a:buClr>
        <a:buFont typeface="Arial" pitchFamily="34" charset="0"/>
        <a:buChar char="•"/>
        <a:defRPr sz="1050" kern="1200" baseline="0">
          <a:solidFill>
            <a:schemeClr val="tx1"/>
          </a:solidFill>
          <a:latin typeface="+mn-lt"/>
          <a:ea typeface="+mn-ea"/>
          <a:cs typeface="+mn-cs"/>
        </a:defRPr>
      </a:lvl6pPr>
      <a:lvl7pPr marL="1440180" indent="-137160" algn="l" defTabSz="685800" rtl="0" eaLnBrk="1" latinLnBrk="0" hangingPunct="1">
        <a:spcBef>
          <a:spcPct val="20000"/>
        </a:spcBef>
        <a:buClr>
          <a:schemeClr val="accent2"/>
        </a:buClr>
        <a:buFont typeface="Arial" pitchFamily="34" charset="0"/>
        <a:buChar char="•"/>
        <a:defRPr sz="1050" kern="1200">
          <a:solidFill>
            <a:schemeClr val="tx1"/>
          </a:solidFill>
          <a:latin typeface="+mn-lt"/>
          <a:ea typeface="+mn-ea"/>
          <a:cs typeface="+mn-cs"/>
        </a:defRPr>
      </a:lvl7pPr>
      <a:lvl8pPr marL="1577340" indent="-137160" algn="l" defTabSz="685800" rtl="0" eaLnBrk="1" latinLnBrk="0" hangingPunct="1">
        <a:spcBef>
          <a:spcPct val="20000"/>
        </a:spcBef>
        <a:buClr>
          <a:schemeClr val="accent3"/>
        </a:buClr>
        <a:buFont typeface="Arial" pitchFamily="34" charset="0"/>
        <a:buChar char="•"/>
        <a:defRPr sz="1050" kern="1200">
          <a:solidFill>
            <a:schemeClr val="tx1"/>
          </a:solidFill>
          <a:latin typeface="+mn-lt"/>
          <a:ea typeface="+mn-ea"/>
          <a:cs typeface="+mn-cs"/>
        </a:defRPr>
      </a:lvl8pPr>
      <a:lvl9pPr marL="1714500" indent="-137160" algn="l" defTabSz="685800" rtl="0" eaLnBrk="1" latinLnBrk="0" hangingPunct="1">
        <a:spcBef>
          <a:spcPct val="20000"/>
        </a:spcBef>
        <a:buClr>
          <a:schemeClr val="accent4"/>
        </a:buClr>
        <a:buFont typeface="Arial"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191532"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7619999" y="6400799"/>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p:cNvSpPr>
            <a:spLocks noGrp="1"/>
          </p:cNvSpPr>
          <p:nvPr>
            <p:ph type="ftr" sz="quarter" idx="3"/>
          </p:nvPr>
        </p:nvSpPr>
        <p:spPr>
          <a:xfrm>
            <a:off x="2504261" y="6450987"/>
            <a:ext cx="5019394" cy="365760"/>
          </a:xfrm>
          <a:prstGeom prst="rect">
            <a:avLst/>
          </a:prstGeom>
        </p:spPr>
        <p:txBody>
          <a:bodyPr vert="horz" lIns="91440" tIns="45720" rIns="91440" bIns="45720" rtlCol="0" anchor="ctr"/>
          <a:lstStyle>
            <a:lvl1pPr algn="r">
              <a:defRPr sz="1200">
                <a:solidFill>
                  <a:schemeClr val="bg2"/>
                </a:solidFill>
              </a:defRPr>
            </a:lvl1pPr>
          </a:lstStyle>
          <a:p>
            <a:r>
              <a:rPr lang="en-US" smtClean="0"/>
              <a:t>Parallelization</a:t>
            </a:r>
            <a:endParaRPr lang="en-US"/>
          </a:p>
        </p:txBody>
      </p:sp>
      <p:sp>
        <p:nvSpPr>
          <p:cNvPr id="4" name="Date Placeholder 3"/>
          <p:cNvSpPr>
            <a:spLocks noGrp="1"/>
          </p:cNvSpPr>
          <p:nvPr>
            <p:ph type="dt" sz="half" idx="2"/>
          </p:nvPr>
        </p:nvSpPr>
        <p:spPr>
          <a:xfrm>
            <a:off x="8218541" y="6450987"/>
            <a:ext cx="861887" cy="365760"/>
          </a:xfrm>
          <a:prstGeom prst="rect">
            <a:avLst/>
          </a:prstGeom>
        </p:spPr>
        <p:txBody>
          <a:bodyPr vert="horz" lIns="91440" tIns="45720" rIns="91440" bIns="45720" rtlCol="0" anchor="ctr"/>
          <a:lstStyle>
            <a:lvl1pPr algn="l">
              <a:defRPr sz="1200">
                <a:solidFill>
                  <a:schemeClr val="bg2"/>
                </a:solidFill>
                <a:latin typeface="Helvetica Neue"/>
              </a:defRPr>
            </a:lvl1pPr>
          </a:lstStyle>
          <a:p>
            <a:fld id="{0223CC0A-65F1-8B4C-BC06-AD2266057A1F}" type="datetime1">
              <a:rPr lang="en-US" smtClean="0"/>
              <a:t>5/15/17</a:t>
            </a:fld>
            <a:endParaRPr lang="en-US"/>
          </a:p>
        </p:txBody>
      </p:sp>
      <p:sp>
        <p:nvSpPr>
          <p:cNvPr id="9" name="TextBox 8"/>
          <p:cNvSpPr txBox="1"/>
          <p:nvPr/>
        </p:nvSpPr>
        <p:spPr>
          <a:xfrm>
            <a:off x="113863" y="6495368"/>
            <a:ext cx="2659702" cy="276999"/>
          </a:xfrm>
          <a:prstGeom prst="rect">
            <a:avLst/>
          </a:prstGeom>
          <a:noFill/>
        </p:spPr>
        <p:txBody>
          <a:bodyPr wrap="none" rtlCol="0">
            <a:spAutoFit/>
          </a:bodyPr>
          <a:lstStyle/>
          <a:p>
            <a:r>
              <a:rPr lang="en-US" sz="1200" dirty="0" smtClean="0">
                <a:solidFill>
                  <a:schemeClr val="bg2"/>
                </a:solidFill>
                <a:latin typeface="Helvetica Neue"/>
              </a:rPr>
              <a:t>Research Computing @</a:t>
            </a:r>
            <a:r>
              <a:rPr lang="en-US" sz="1200" baseline="0" dirty="0" smtClean="0">
                <a:solidFill>
                  <a:schemeClr val="bg2"/>
                </a:solidFill>
                <a:latin typeface="Helvetica Neue"/>
              </a:rPr>
              <a:t> </a:t>
            </a:r>
            <a:r>
              <a:rPr lang="en-US" sz="1200" dirty="0" smtClean="0">
                <a:solidFill>
                  <a:schemeClr val="bg2"/>
                </a:solidFill>
                <a:latin typeface="Helvetica Neue"/>
              </a:rPr>
              <a:t>CU Boulder</a:t>
            </a:r>
            <a:endParaRPr lang="en-US" sz="1200" dirty="0">
              <a:solidFill>
                <a:schemeClr val="bg2"/>
              </a:solidFill>
              <a:latin typeface="Helvetica Neue"/>
            </a:endParaRPr>
          </a:p>
        </p:txBody>
      </p:sp>
      <p:sp>
        <p:nvSpPr>
          <p:cNvPr id="10"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DFF645C0-8224-4D48-BDE4-843CE100023A}" type="slidenum">
              <a:rPr lang="en-US" smtClean="0"/>
              <a:t>‹#›</a:t>
            </a:fld>
            <a:endParaRPr lang="en-US"/>
          </a:p>
        </p:txBody>
      </p:sp>
    </p:spTree>
    <p:extLst>
      <p:ext uri="{BB962C8B-B14F-4D97-AF65-F5344CB8AC3E}">
        <p14:creationId xmlns:p14="http://schemas.microsoft.com/office/powerpoint/2010/main" val="26201616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timing>
    <p:tnLst>
      <p:par>
        <p:cTn id="1" dur="indefinite" restart="never" nodeType="tmRoot"/>
      </p:par>
    </p:tnLst>
  </p:timing>
  <p:hf hdr="0"/>
  <p:txStyles>
    <p:titleStyle>
      <a:lvl1pPr algn="l" defTabSz="914400" rtl="0" eaLnBrk="1" latinLnBrk="0" hangingPunct="1">
        <a:spcBef>
          <a:spcPct val="0"/>
        </a:spcBef>
        <a:buNone/>
        <a:defRPr sz="4600" kern="1200" cap="none" spc="-100" baseline="0">
          <a:ln>
            <a:noFill/>
          </a:ln>
          <a:solidFill>
            <a:schemeClr val="tx2"/>
          </a:solidFill>
          <a:effectLst/>
          <a:latin typeface="Helvetica Neue"/>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400" kern="1200">
          <a:solidFill>
            <a:schemeClr val="tx1"/>
          </a:solidFill>
          <a:latin typeface="Helvetica Neue"/>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200" kern="1200">
          <a:solidFill>
            <a:schemeClr val="tx1"/>
          </a:solidFill>
          <a:latin typeface="Helvetica Neue"/>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2000" kern="1200">
          <a:solidFill>
            <a:schemeClr val="tx1"/>
          </a:solidFill>
          <a:latin typeface="Helvetica Neue"/>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800" kern="1200">
          <a:solidFill>
            <a:schemeClr val="tx1"/>
          </a:solidFill>
          <a:latin typeface="Helvetica Neue"/>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600" kern="1200" baseline="0">
          <a:solidFill>
            <a:schemeClr val="tx1"/>
          </a:solidFill>
          <a:latin typeface="Helvetica Neue"/>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thomas.hauser@colorado.edu" TargetMode="External"/><Relationship Id="rId4" Type="http://schemas.openxmlformats.org/officeDocument/2006/relationships/hyperlink" Target="https://github.com/ResearchComputing/Parallelization_Workshop" TargetMode="External"/><Relationship Id="rId1" Type="http://schemas.openxmlformats.org/officeDocument/2006/relationships/slideLayout" Target="../slideLayouts/slideLayout3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7.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8.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9.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7.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0.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hyperlink" Target="https://www.mathworks.com/help/distcomp/how-parallel-computing-products-run-a-job.html" TargetMode="Externa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hyperlink" Target="https://www.mathworks.com/help/distcomp/how-parallel-computing-products-run-a-job.html" TargetMode="Externa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4.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3.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5.tif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hyperlink" Target="http://tinyurl.com/curc-survey16" TargetMode="External"/><Relationship Id="rId4" Type="http://schemas.openxmlformats.org/officeDocument/2006/relationships/hyperlink" Target="https://github.com/ResearchComputing/Parallelization_Workshop" TargetMode="External"/><Relationship Id="rId1" Type="http://schemas.openxmlformats.org/officeDocument/2006/relationships/slideLayout" Target="../slideLayouts/slideLayout38.xml"/><Relationship Id="rId2" Type="http://schemas.openxmlformats.org/officeDocument/2006/relationships/hyperlink" Target="mailto:rc-help@colorado.edu"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hyperlink" Target="https://www.mathworks.com/help/matlab/matlab_prog/vectorization.html" TargetMode="External"/><Relationship Id="rId3"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5488" y="1593058"/>
            <a:ext cx="8463686" cy="1945481"/>
          </a:xfrm>
        </p:spPr>
        <p:txBody>
          <a:bodyPr/>
          <a:lstStyle/>
          <a:p>
            <a:pPr algn="ctr"/>
            <a:r>
              <a:rPr lang="en-US" dirty="0" smtClean="0"/>
              <a:t>Parallel Computing – </a:t>
            </a:r>
            <a:r>
              <a:rPr lang="en-US" dirty="0" err="1" smtClean="0"/>
              <a:t>Matlab</a:t>
            </a:r>
            <a:r>
              <a:rPr lang="en-US" smtClean="0"/>
              <a:t> – Part 1</a:t>
            </a:r>
            <a:endParaRPr lang="en-US" dirty="0"/>
          </a:p>
        </p:txBody>
      </p:sp>
      <p:sp>
        <p:nvSpPr>
          <p:cNvPr id="3" name="Subtitle 2"/>
          <p:cNvSpPr>
            <a:spLocks noGrp="1"/>
          </p:cNvSpPr>
          <p:nvPr>
            <p:ph type="subTitle" idx="1"/>
          </p:nvPr>
        </p:nvSpPr>
        <p:spPr>
          <a:xfrm>
            <a:off x="276533" y="3708627"/>
            <a:ext cx="8439764" cy="1800225"/>
          </a:xfrm>
        </p:spPr>
        <p:txBody>
          <a:bodyPr>
            <a:normAutofit fontScale="92500" lnSpcReduction="20000"/>
          </a:bodyPr>
          <a:lstStyle/>
          <a:p>
            <a:pPr algn="ctr"/>
            <a:r>
              <a:rPr lang="en-US" dirty="0" smtClean="0">
                <a:solidFill>
                  <a:schemeClr val="tx1"/>
                </a:solidFill>
              </a:rPr>
              <a:t>Shelley Knuth</a:t>
            </a:r>
          </a:p>
          <a:p>
            <a:pPr algn="ctr"/>
            <a:r>
              <a:rPr lang="en-US" dirty="0" smtClean="0">
                <a:solidFill>
                  <a:schemeClr val="tx1"/>
                </a:solidFill>
                <a:hlinkClick r:id="rId3"/>
              </a:rPr>
              <a:t>shelley.knuth@colorado.edu</a:t>
            </a:r>
            <a:endParaRPr lang="en-US" dirty="0" smtClean="0">
              <a:solidFill>
                <a:schemeClr val="tx1"/>
              </a:solidFill>
            </a:endParaRPr>
          </a:p>
          <a:p>
            <a:endParaRPr lang="en-US" dirty="0" smtClean="0">
              <a:solidFill>
                <a:schemeClr val="tx1"/>
              </a:solidFill>
              <a:hlinkClick r:id=""/>
            </a:endParaRPr>
          </a:p>
          <a:p>
            <a:pPr algn="ctr"/>
            <a:r>
              <a:rPr lang="en-US" dirty="0" smtClean="0">
                <a:solidFill>
                  <a:schemeClr val="tx1"/>
                </a:solidFill>
                <a:hlinkClick r:id=""/>
              </a:rPr>
              <a:t>www.rc.colorado.edu</a:t>
            </a:r>
            <a:endParaRPr lang="en-US" dirty="0" smtClean="0">
              <a:solidFill>
                <a:schemeClr val="tx1"/>
              </a:solidFill>
            </a:endParaRPr>
          </a:p>
          <a:p>
            <a:pPr algn="ctr"/>
            <a:endParaRPr lang="en-US" dirty="0"/>
          </a:p>
          <a:p>
            <a:pPr algn="ctr"/>
            <a:r>
              <a:rPr lang="en-US" dirty="0">
                <a:solidFill>
                  <a:schemeClr val="tx1"/>
                </a:solidFill>
              </a:rPr>
              <a:t>Slides</a:t>
            </a:r>
            <a:r>
              <a:rPr lang="en-US" dirty="0" smtClean="0">
                <a:solidFill>
                  <a:schemeClr val="tx1"/>
                </a:solidFill>
              </a:rPr>
              <a:t>:  </a:t>
            </a:r>
            <a:r>
              <a:rPr lang="en-US" dirty="0" smtClean="0">
                <a:solidFill>
                  <a:schemeClr val="tx1"/>
                </a:solidFill>
                <a:hlinkClick r:id="rId4"/>
              </a:rPr>
              <a:t>https</a:t>
            </a:r>
            <a:r>
              <a:rPr lang="en-US" dirty="0">
                <a:solidFill>
                  <a:schemeClr val="tx1"/>
                </a:solidFill>
                <a:hlinkClick r:id="rId4"/>
              </a:rPr>
              <a:t>://</a:t>
            </a:r>
            <a:r>
              <a:rPr lang="en-US" dirty="0" smtClean="0">
                <a:solidFill>
                  <a:schemeClr val="tx1"/>
                </a:solidFill>
                <a:hlinkClick r:id="rId4"/>
              </a:rPr>
              <a:t>github.com/ResearchComputing/Parallelization_Workshop</a:t>
            </a:r>
            <a:r>
              <a:rPr lang="en-US" dirty="0" smtClean="0">
                <a:solidFill>
                  <a:schemeClr val="tx1"/>
                </a:solidFill>
              </a:rPr>
              <a:t>  </a:t>
            </a:r>
            <a:endParaRPr lang="en-US" dirty="0"/>
          </a:p>
          <a:p>
            <a:pPr algn="ctr"/>
            <a:endParaRPr lang="en-US" dirty="0" smtClean="0"/>
          </a:p>
        </p:txBody>
      </p:sp>
      <p:sp>
        <p:nvSpPr>
          <p:cNvPr id="4" name="Date Placeholder 3"/>
          <p:cNvSpPr>
            <a:spLocks noGrp="1"/>
          </p:cNvSpPr>
          <p:nvPr>
            <p:ph type="dt" sz="half" idx="10"/>
          </p:nvPr>
        </p:nvSpPr>
        <p:spPr/>
        <p:txBody>
          <a:bodyPr/>
          <a:lstStyle/>
          <a:p>
            <a:fld id="{A120F6E1-FDCE-6346-AB84-123049008380}" type="datetime1">
              <a:rPr lang="en-US" smtClean="0"/>
              <a:t>5/15/17</a:t>
            </a:fld>
            <a:endParaRPr lang="en-US" dirty="0"/>
          </a:p>
        </p:txBody>
      </p:sp>
      <p:sp>
        <p:nvSpPr>
          <p:cNvPr id="5" name="Footer Placeholder 4"/>
          <p:cNvSpPr>
            <a:spLocks noGrp="1"/>
          </p:cNvSpPr>
          <p:nvPr>
            <p:ph type="ftr" sz="quarter" idx="11"/>
          </p:nvPr>
        </p:nvSpPr>
        <p:spPr/>
        <p:txBody>
          <a:bodyPr/>
          <a:lstStyle/>
          <a:p>
            <a:r>
              <a:rPr lang="en-US" smtClean="0"/>
              <a:t>Parallelization</a:t>
            </a:r>
            <a:endParaRPr lang="en-US" dirty="0"/>
          </a:p>
        </p:txBody>
      </p:sp>
      <p:sp>
        <p:nvSpPr>
          <p:cNvPr id="7" name="Slide Number Placeholder 6"/>
          <p:cNvSpPr>
            <a:spLocks noGrp="1"/>
          </p:cNvSpPr>
          <p:nvPr>
            <p:ph type="sldNum" sz="quarter" idx="4"/>
          </p:nvPr>
        </p:nvSpPr>
        <p:spPr/>
        <p:txBody>
          <a:bodyPr/>
          <a:lstStyle/>
          <a:p>
            <a:fld id="{02339CB1-0666-044B-8464-C41DC611290B}" type="slidenum">
              <a:rPr lang="en-US" smtClean="0"/>
              <a:t>1</a:t>
            </a:fld>
            <a:endParaRPr lang="en-US"/>
          </a:p>
        </p:txBody>
      </p:sp>
    </p:spTree>
    <p:extLst>
      <p:ext uri="{BB962C8B-B14F-4D97-AF65-F5344CB8AC3E}">
        <p14:creationId xmlns:p14="http://schemas.microsoft.com/office/powerpoint/2010/main" val="3036226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a:t>
            </a:r>
            <a:endParaRPr lang="en-US" dirty="0"/>
          </a:p>
        </p:txBody>
      </p:sp>
      <p:sp>
        <p:nvSpPr>
          <p:cNvPr id="3" name="Content Placeholder 2"/>
          <p:cNvSpPr>
            <a:spLocks noGrp="1"/>
          </p:cNvSpPr>
          <p:nvPr>
            <p:ph idx="1"/>
          </p:nvPr>
        </p:nvSpPr>
        <p:spPr/>
        <p:txBody>
          <a:bodyPr>
            <a:normAutofit lnSpcReduction="10000"/>
          </a:bodyPr>
          <a:lstStyle/>
          <a:p>
            <a:r>
              <a:rPr lang="en-US" dirty="0" smtClean="0"/>
              <a:t>Multi-threading occurs when you reach a point in your program where these instructions can be executed not only independently but also simultaneously</a:t>
            </a:r>
          </a:p>
          <a:p>
            <a:pPr lvl="1"/>
            <a:r>
              <a:rPr lang="en-US" dirty="0" smtClean="0"/>
              <a:t>On multiple cores</a:t>
            </a:r>
          </a:p>
          <a:p>
            <a:r>
              <a:rPr lang="en-US" dirty="0" smtClean="0"/>
              <a:t>Multi-threading is a form of parallelism, but lighter than distributed computing</a:t>
            </a:r>
          </a:p>
          <a:p>
            <a:r>
              <a:rPr lang="en-US" dirty="0" smtClean="0"/>
              <a:t>Programming constructs such as </a:t>
            </a:r>
            <a:r>
              <a:rPr lang="en-US" dirty="0" err="1" smtClean="0"/>
              <a:t>OpenMP</a:t>
            </a:r>
            <a:r>
              <a:rPr lang="en-US" dirty="0" smtClean="0"/>
              <a:t> use multi-threading as their basis</a:t>
            </a:r>
          </a:p>
          <a:p>
            <a:r>
              <a:rPr lang="en-US" dirty="0" smtClean="0"/>
              <a:t>One of the biggest differences between multi-threading and distributed computing or larger-scale parallelism is that multi-threading uses shared, rather than distributed, memory</a:t>
            </a:r>
            <a:endParaRPr lang="en-US" dirty="0"/>
          </a:p>
        </p:txBody>
      </p:sp>
      <p:sp>
        <p:nvSpPr>
          <p:cNvPr id="4" name="Date Placeholder 3"/>
          <p:cNvSpPr>
            <a:spLocks noGrp="1"/>
          </p:cNvSpPr>
          <p:nvPr>
            <p:ph type="dt" sz="half" idx="10"/>
          </p:nvPr>
        </p:nvSpPr>
        <p:spPr/>
        <p:txBody>
          <a:bodyPr/>
          <a:lstStyle/>
          <a:p>
            <a:fld id="{704FBC9C-89C6-5242-94A6-321B14A7B255}"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10</a:t>
            </a:fld>
            <a:endParaRPr lang="en-US"/>
          </a:p>
        </p:txBody>
      </p:sp>
    </p:spTree>
    <p:extLst>
      <p:ext uri="{BB962C8B-B14F-4D97-AF65-F5344CB8AC3E}">
        <p14:creationId xmlns:p14="http://schemas.microsoft.com/office/powerpoint/2010/main" val="967798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Real World Example</a:t>
            </a:r>
            <a:endParaRPr lang="en-US" dirty="0"/>
          </a:p>
        </p:txBody>
      </p:sp>
      <p:sp>
        <p:nvSpPr>
          <p:cNvPr id="3" name="Content Placeholder 2"/>
          <p:cNvSpPr>
            <a:spLocks noGrp="1"/>
          </p:cNvSpPr>
          <p:nvPr>
            <p:ph idx="1"/>
          </p:nvPr>
        </p:nvSpPr>
        <p:spPr>
          <a:xfrm>
            <a:off x="457199" y="1938528"/>
            <a:ext cx="8191533" cy="4350161"/>
          </a:xfrm>
        </p:spPr>
        <p:txBody>
          <a:bodyPr>
            <a:normAutofit/>
          </a:bodyPr>
          <a:lstStyle/>
          <a:p>
            <a:r>
              <a:rPr lang="en-US" dirty="0" smtClean="0"/>
              <a:t>Say </a:t>
            </a:r>
            <a:r>
              <a:rPr lang="en-US" dirty="0"/>
              <a:t>you have a project:  </a:t>
            </a:r>
            <a:r>
              <a:rPr lang="en-US" dirty="0" smtClean="0"/>
              <a:t>building a subdivision</a:t>
            </a:r>
          </a:p>
          <a:p>
            <a:r>
              <a:rPr lang="en-US" dirty="0" smtClean="0"/>
              <a:t>There are ten houses that will be built in this subdivision</a:t>
            </a:r>
          </a:p>
          <a:p>
            <a:r>
              <a:rPr lang="en-US" dirty="0" smtClean="0"/>
              <a:t>There are several components of the project that need to be completed on each of the houses</a:t>
            </a:r>
          </a:p>
          <a:p>
            <a:pPr lvl="1"/>
            <a:r>
              <a:rPr lang="en-US" dirty="0" smtClean="0"/>
              <a:t>Pouring the foundation</a:t>
            </a:r>
          </a:p>
          <a:p>
            <a:pPr lvl="1"/>
            <a:r>
              <a:rPr lang="en-US" dirty="0" smtClean="0"/>
              <a:t>Framing the house</a:t>
            </a:r>
          </a:p>
          <a:p>
            <a:pPr lvl="1"/>
            <a:r>
              <a:rPr lang="en-US" dirty="0" smtClean="0"/>
              <a:t>Putting in the kitchen</a:t>
            </a:r>
          </a:p>
          <a:p>
            <a:pPr lvl="1"/>
            <a:r>
              <a:rPr lang="en-US" dirty="0" smtClean="0"/>
              <a:t>Laying the carpeting</a:t>
            </a:r>
          </a:p>
          <a:p>
            <a:pPr lvl="1"/>
            <a:r>
              <a:rPr lang="en-US" dirty="0" smtClean="0"/>
              <a:t>Landscaping</a:t>
            </a:r>
          </a:p>
          <a:p>
            <a:pPr lvl="1"/>
            <a:r>
              <a:rPr lang="en-US" dirty="0" err="1" smtClean="0"/>
              <a:t>Etc</a:t>
            </a:r>
            <a:r>
              <a:rPr lang="en-US" dirty="0" smtClean="0"/>
              <a:t>, </a:t>
            </a:r>
            <a:r>
              <a:rPr lang="en-US" dirty="0" err="1" smtClean="0"/>
              <a:t>etc</a:t>
            </a:r>
            <a:endParaRPr lang="en-US" dirty="0" smtClean="0"/>
          </a:p>
          <a:p>
            <a:pPr lvl="1"/>
            <a:endParaRPr lang="en-US" dirty="0" smtClean="0"/>
          </a:p>
          <a:p>
            <a:endParaRPr lang="en-US" dirty="0" smtClean="0"/>
          </a:p>
        </p:txBody>
      </p:sp>
      <p:pic>
        <p:nvPicPr>
          <p:cNvPr id="4" name="Picture 3"/>
          <p:cNvPicPr>
            <a:picLocks noChangeAspect="1"/>
          </p:cNvPicPr>
          <p:nvPr/>
        </p:nvPicPr>
        <p:blipFill>
          <a:blip r:embed="rId2"/>
          <a:stretch>
            <a:fillRect/>
          </a:stretch>
        </p:blipFill>
        <p:spPr>
          <a:xfrm>
            <a:off x="6315075" y="3577240"/>
            <a:ext cx="2711449" cy="2711449"/>
          </a:xfrm>
          <a:prstGeom prst="rect">
            <a:avLst/>
          </a:prstGeom>
        </p:spPr>
      </p:pic>
      <p:sp>
        <p:nvSpPr>
          <p:cNvPr id="5" name="Date Placeholder 4"/>
          <p:cNvSpPr>
            <a:spLocks noGrp="1"/>
          </p:cNvSpPr>
          <p:nvPr>
            <p:ph type="dt" sz="half" idx="10"/>
          </p:nvPr>
        </p:nvSpPr>
        <p:spPr/>
        <p:txBody>
          <a:bodyPr/>
          <a:lstStyle/>
          <a:p>
            <a:fld id="{6A4A95C9-86B7-2946-A6FD-DA29A6280C97}"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11</a:t>
            </a:fld>
            <a:endParaRPr lang="en-US"/>
          </a:p>
        </p:txBody>
      </p:sp>
    </p:spTree>
    <p:extLst>
      <p:ext uri="{BB962C8B-B14F-4D97-AF65-F5344CB8AC3E}">
        <p14:creationId xmlns:p14="http://schemas.microsoft.com/office/powerpoint/2010/main" val="13782689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Multi-threading Real World </a:t>
            </a:r>
            <a:r>
              <a:rPr lang="en-US" dirty="0" smtClean="0"/>
              <a:t>Example – Cont.</a:t>
            </a:r>
            <a:endParaRPr lang="en-US" dirty="0"/>
          </a:p>
        </p:txBody>
      </p:sp>
      <p:sp>
        <p:nvSpPr>
          <p:cNvPr id="3" name="Content Placeholder 2"/>
          <p:cNvSpPr>
            <a:spLocks noGrp="1"/>
          </p:cNvSpPr>
          <p:nvPr>
            <p:ph idx="1"/>
          </p:nvPr>
        </p:nvSpPr>
        <p:spPr>
          <a:xfrm>
            <a:off x="457199" y="1935678"/>
            <a:ext cx="8191533" cy="4353012"/>
          </a:xfrm>
        </p:spPr>
        <p:txBody>
          <a:bodyPr>
            <a:normAutofit/>
          </a:bodyPr>
          <a:lstStyle/>
          <a:p>
            <a:r>
              <a:rPr lang="en-US" dirty="0"/>
              <a:t>Each component requires individual tasks to complete it</a:t>
            </a:r>
          </a:p>
          <a:p>
            <a:r>
              <a:rPr lang="en-US" dirty="0"/>
              <a:t>For example, when landscaping one must pour the driveway, lay the grass, select shrubs, </a:t>
            </a:r>
            <a:r>
              <a:rPr lang="en-US" dirty="0" err="1"/>
              <a:t>etc</a:t>
            </a:r>
            <a:r>
              <a:rPr lang="en-US" dirty="0"/>
              <a:t> to plant, put in lighting, etc</a:t>
            </a:r>
            <a:r>
              <a:rPr lang="en-US" dirty="0" smtClean="0"/>
              <a:t>.</a:t>
            </a:r>
          </a:p>
          <a:p>
            <a:endParaRPr lang="en-US" dirty="0" smtClean="0"/>
          </a:p>
          <a:p>
            <a:r>
              <a:rPr lang="en-US" dirty="0" smtClean="0"/>
              <a:t>There is a general contractor in charge of the entire project</a:t>
            </a:r>
          </a:p>
          <a:p>
            <a:r>
              <a:rPr lang="en-US" dirty="0" smtClean="0"/>
              <a:t>The general contractor has ten workers</a:t>
            </a:r>
            <a:endParaRPr lang="en-US" dirty="0"/>
          </a:p>
          <a:p>
            <a:endParaRPr lang="en-US" dirty="0"/>
          </a:p>
        </p:txBody>
      </p:sp>
      <p:sp>
        <p:nvSpPr>
          <p:cNvPr id="4" name="Date Placeholder 3"/>
          <p:cNvSpPr>
            <a:spLocks noGrp="1"/>
          </p:cNvSpPr>
          <p:nvPr>
            <p:ph type="dt" sz="half" idx="10"/>
          </p:nvPr>
        </p:nvSpPr>
        <p:spPr/>
        <p:txBody>
          <a:bodyPr/>
          <a:lstStyle/>
          <a:p>
            <a:fld id="{65F563D2-3520-ED40-93A6-028DB85B5D6D}"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12</a:t>
            </a:fld>
            <a:endParaRPr lang="en-US"/>
          </a:p>
        </p:txBody>
      </p:sp>
    </p:spTree>
    <p:extLst>
      <p:ext uri="{BB962C8B-B14F-4D97-AF65-F5344CB8AC3E}">
        <p14:creationId xmlns:p14="http://schemas.microsoft.com/office/powerpoint/2010/main" val="20552718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Multi-threading Real World </a:t>
            </a:r>
            <a:r>
              <a:rPr lang="en-US" dirty="0" smtClean="0"/>
              <a:t>Example - Continued</a:t>
            </a:r>
            <a:endParaRPr lang="en-US" dirty="0"/>
          </a:p>
        </p:txBody>
      </p:sp>
      <p:sp>
        <p:nvSpPr>
          <p:cNvPr id="3" name="Content Placeholder 2"/>
          <p:cNvSpPr>
            <a:spLocks noGrp="1"/>
          </p:cNvSpPr>
          <p:nvPr>
            <p:ph idx="1"/>
          </p:nvPr>
        </p:nvSpPr>
        <p:spPr/>
        <p:txBody>
          <a:bodyPr>
            <a:normAutofit/>
          </a:bodyPr>
          <a:lstStyle/>
          <a:p>
            <a:r>
              <a:rPr lang="en-US" dirty="0" smtClean="0"/>
              <a:t>The general contractor divides up the tasks in the subdivision based on skill set or time</a:t>
            </a:r>
          </a:p>
          <a:p>
            <a:r>
              <a:rPr lang="en-US" dirty="0" smtClean="0"/>
              <a:t>The five workers work on each of the tasks</a:t>
            </a:r>
          </a:p>
          <a:p>
            <a:endParaRPr lang="en-US" dirty="0" smtClean="0"/>
          </a:p>
          <a:p>
            <a:r>
              <a:rPr lang="en-US" dirty="0" smtClean="0"/>
              <a:t>The general contractor is the client</a:t>
            </a:r>
          </a:p>
          <a:p>
            <a:r>
              <a:rPr lang="en-US" dirty="0" smtClean="0"/>
              <a:t>The workers are the cores</a:t>
            </a:r>
          </a:p>
          <a:p>
            <a:r>
              <a:rPr lang="en-US" dirty="0" smtClean="0"/>
              <a:t>The tasks for each individual project are the threads</a:t>
            </a:r>
          </a:p>
          <a:p>
            <a:r>
              <a:rPr lang="en-US" dirty="0" smtClean="0"/>
              <a:t>When the tasks are worked on at the same time by the workers it is multi-threading</a:t>
            </a:r>
          </a:p>
        </p:txBody>
      </p:sp>
      <p:sp>
        <p:nvSpPr>
          <p:cNvPr id="4" name="Date Placeholder 3"/>
          <p:cNvSpPr>
            <a:spLocks noGrp="1"/>
          </p:cNvSpPr>
          <p:nvPr>
            <p:ph type="dt" sz="half" idx="10"/>
          </p:nvPr>
        </p:nvSpPr>
        <p:spPr/>
        <p:txBody>
          <a:bodyPr/>
          <a:lstStyle/>
          <a:p>
            <a:fld id="{A453C093-4B96-2F42-A15F-4382509890FC}"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13</a:t>
            </a:fld>
            <a:endParaRPr lang="en-US"/>
          </a:p>
        </p:txBody>
      </p:sp>
    </p:spTree>
    <p:extLst>
      <p:ext uri="{BB962C8B-B14F-4D97-AF65-F5344CB8AC3E}">
        <p14:creationId xmlns:p14="http://schemas.microsoft.com/office/powerpoint/2010/main" val="18071050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Programming Example</a:t>
            </a:r>
            <a:endParaRPr lang="en-US" dirty="0"/>
          </a:p>
        </p:txBody>
      </p:sp>
      <p:sp>
        <p:nvSpPr>
          <p:cNvPr id="3" name="Content Placeholder 2"/>
          <p:cNvSpPr>
            <a:spLocks noGrp="1"/>
          </p:cNvSpPr>
          <p:nvPr>
            <p:ph idx="1"/>
          </p:nvPr>
        </p:nvSpPr>
        <p:spPr>
          <a:xfrm>
            <a:off x="457199" y="1799538"/>
            <a:ext cx="8191533" cy="4489151"/>
          </a:xfrm>
        </p:spPr>
        <p:txBody>
          <a:bodyPr>
            <a:normAutofit/>
          </a:bodyPr>
          <a:lstStyle/>
          <a:p>
            <a:r>
              <a:rPr lang="en-US" dirty="0"/>
              <a:t>Say you have a </a:t>
            </a:r>
            <a:r>
              <a:rPr lang="en-US" dirty="0" smtClean="0"/>
              <a:t>program that does a matrix multiplication of two 2x2 square matrices</a:t>
            </a:r>
          </a:p>
          <a:p>
            <a:r>
              <a:rPr lang="en-US" dirty="0" smtClean="0"/>
              <a:t>Each part of the calculation, where a row element is multiplied by a column element, can be thought of as a thread</a:t>
            </a:r>
          </a:p>
          <a:p>
            <a:endParaRPr lang="en-US" dirty="0"/>
          </a:p>
          <a:p>
            <a:r>
              <a:rPr lang="en-US" dirty="0" smtClean="0"/>
              <a:t>You can implement multi-threading implicitly or explicitly</a:t>
            </a:r>
          </a:p>
          <a:p>
            <a:pPr lvl="1"/>
            <a:r>
              <a:rPr lang="en-US" dirty="0" smtClean="0"/>
              <a:t>In </a:t>
            </a:r>
            <a:r>
              <a:rPr lang="en-US" dirty="0" err="1" smtClean="0"/>
              <a:t>Matlab</a:t>
            </a:r>
            <a:r>
              <a:rPr lang="en-US" dirty="0" smtClean="0"/>
              <a:t>, implicit occurs by using certain functions</a:t>
            </a:r>
          </a:p>
          <a:p>
            <a:pPr lvl="1"/>
            <a:r>
              <a:rPr lang="en-US" dirty="0" smtClean="0"/>
              <a:t>Explicitly might mean implementing multi-threaded flags in </a:t>
            </a:r>
            <a:r>
              <a:rPr lang="en-US" dirty="0" err="1" smtClean="0"/>
              <a:t>slurm</a:t>
            </a:r>
            <a:r>
              <a:rPr lang="en-US" dirty="0" smtClean="0"/>
              <a:t> or using the PCT</a:t>
            </a:r>
          </a:p>
        </p:txBody>
      </p:sp>
      <p:sp>
        <p:nvSpPr>
          <p:cNvPr id="4" name="Date Placeholder 3"/>
          <p:cNvSpPr>
            <a:spLocks noGrp="1"/>
          </p:cNvSpPr>
          <p:nvPr>
            <p:ph type="dt" sz="half" idx="10"/>
          </p:nvPr>
        </p:nvSpPr>
        <p:spPr/>
        <p:txBody>
          <a:bodyPr/>
          <a:lstStyle/>
          <a:p>
            <a:fld id="{2E61DE37-2B12-1B4A-BF2A-F559CE748185}"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14</a:t>
            </a:fld>
            <a:endParaRPr lang="en-US"/>
          </a:p>
        </p:txBody>
      </p:sp>
    </p:spTree>
    <p:extLst>
      <p:ext uri="{BB962C8B-B14F-4D97-AF65-F5344CB8AC3E}">
        <p14:creationId xmlns:p14="http://schemas.microsoft.com/office/powerpoint/2010/main" val="159062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example</a:t>
            </a:r>
            <a:endParaRPr lang="en-US" dirty="0"/>
          </a:p>
        </p:txBody>
      </p:sp>
      <p:sp>
        <p:nvSpPr>
          <p:cNvPr id="3" name="Content Placeholder 2"/>
          <p:cNvSpPr>
            <a:spLocks noGrp="1"/>
          </p:cNvSpPr>
          <p:nvPr>
            <p:ph idx="1"/>
          </p:nvPr>
        </p:nvSpPr>
        <p:spPr>
          <a:xfrm>
            <a:off x="457200" y="1600200"/>
            <a:ext cx="4452152" cy="4688490"/>
          </a:xfrm>
        </p:spPr>
        <p:txBody>
          <a:bodyPr/>
          <a:lstStyle/>
          <a:p>
            <a:r>
              <a:rPr lang="en-US" dirty="0" err="1" smtClean="0"/>
              <a:t>multi_threading.sh</a:t>
            </a:r>
            <a:endParaRPr lang="en-US" dirty="0" smtClean="0"/>
          </a:p>
          <a:p>
            <a:r>
              <a:rPr lang="en-US" dirty="0" err="1" smtClean="0"/>
              <a:t>multi_threading.m</a:t>
            </a:r>
            <a:endParaRPr lang="en-US" dirty="0" smtClean="0"/>
          </a:p>
          <a:p>
            <a:endParaRPr lang="en-US" dirty="0"/>
          </a:p>
          <a:p>
            <a:endParaRPr lang="en-US" dirty="0" smtClean="0"/>
          </a:p>
          <a:p>
            <a:r>
              <a:rPr lang="en-US" dirty="0" smtClean="0"/>
              <a:t>Show speed up on 1 vs. 24 cores</a:t>
            </a:r>
          </a:p>
          <a:p>
            <a:endParaRPr lang="en-US" dirty="0"/>
          </a:p>
          <a:p>
            <a:r>
              <a:rPr lang="en-US" dirty="0" smtClean="0"/>
              <a:t>But first….</a:t>
            </a:r>
            <a:endParaRPr lang="en-US" dirty="0"/>
          </a:p>
        </p:txBody>
      </p:sp>
      <p:sp>
        <p:nvSpPr>
          <p:cNvPr id="4" name="Date Placeholder 3"/>
          <p:cNvSpPr>
            <a:spLocks noGrp="1"/>
          </p:cNvSpPr>
          <p:nvPr>
            <p:ph type="dt" sz="half" idx="10"/>
          </p:nvPr>
        </p:nvSpPr>
        <p:spPr/>
        <p:txBody>
          <a:bodyPr/>
          <a:lstStyle/>
          <a:p>
            <a:fld id="{D4873583-2753-D240-9CE0-B54D0BF2D91D}"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15</a:t>
            </a:fld>
            <a:endParaRPr lang="en-US"/>
          </a:p>
        </p:txBody>
      </p:sp>
      <p:pic>
        <p:nvPicPr>
          <p:cNvPr id="8" name="Picture 7"/>
          <p:cNvPicPr>
            <a:picLocks noChangeAspect="1"/>
          </p:cNvPicPr>
          <p:nvPr/>
        </p:nvPicPr>
        <p:blipFill rotWithShape="1">
          <a:blip r:embed="rId2"/>
          <a:srcRect b="6021"/>
          <a:stretch/>
        </p:blipFill>
        <p:spPr>
          <a:xfrm>
            <a:off x="5548206" y="1555820"/>
            <a:ext cx="3406881" cy="4098243"/>
          </a:xfrm>
          <a:prstGeom prst="rect">
            <a:avLst/>
          </a:prstGeom>
        </p:spPr>
      </p:pic>
    </p:spTree>
    <p:extLst>
      <p:ext uri="{BB962C8B-B14F-4D97-AF65-F5344CB8AC3E}">
        <p14:creationId xmlns:p14="http://schemas.microsoft.com/office/powerpoint/2010/main" val="1187619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Before we go further…</a:t>
            </a:r>
            <a:endParaRPr lang="en-US" dirty="0"/>
          </a:p>
        </p:txBody>
      </p:sp>
      <p:sp>
        <p:nvSpPr>
          <p:cNvPr id="3" name="Content Placeholder 2"/>
          <p:cNvSpPr>
            <a:spLocks noGrp="1"/>
          </p:cNvSpPr>
          <p:nvPr>
            <p:ph idx="1"/>
          </p:nvPr>
        </p:nvSpPr>
        <p:spPr/>
        <p:txBody>
          <a:bodyPr/>
          <a:lstStyle/>
          <a:p>
            <a:r>
              <a:rPr lang="en-US" dirty="0" smtClean="0"/>
              <a:t>Let’s look at running </a:t>
            </a:r>
            <a:r>
              <a:rPr lang="en-US" dirty="0" err="1" smtClean="0"/>
              <a:t>Matlab</a:t>
            </a:r>
            <a:r>
              <a:rPr lang="en-US" dirty="0" smtClean="0"/>
              <a:t> on the supercomputer</a:t>
            </a:r>
          </a:p>
          <a:p>
            <a:r>
              <a:rPr lang="en-US" dirty="0" smtClean="0"/>
              <a:t>The best way to do this is to call your </a:t>
            </a:r>
            <a:r>
              <a:rPr lang="en-US" dirty="0" err="1" smtClean="0"/>
              <a:t>Matlab</a:t>
            </a:r>
            <a:r>
              <a:rPr lang="en-US" dirty="0" smtClean="0"/>
              <a:t> program from a bash script</a:t>
            </a:r>
          </a:p>
          <a:p>
            <a:r>
              <a:rPr lang="en-US" dirty="0" smtClean="0"/>
              <a:t>Within the bash script will be several flags that help specify your job requirements</a:t>
            </a:r>
            <a:endParaRPr lang="en-US" dirty="0"/>
          </a:p>
        </p:txBody>
      </p:sp>
      <p:sp>
        <p:nvSpPr>
          <p:cNvPr id="4" name="Date Placeholder 3"/>
          <p:cNvSpPr>
            <a:spLocks noGrp="1"/>
          </p:cNvSpPr>
          <p:nvPr>
            <p:ph type="dt" sz="half" idx="10"/>
          </p:nvPr>
        </p:nvSpPr>
        <p:spPr/>
        <p:txBody>
          <a:bodyPr/>
          <a:lstStyle/>
          <a:p>
            <a:fld id="{B8242BBD-A61F-B34F-A6D2-58698794E645}"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16</a:t>
            </a:fld>
            <a:endParaRPr lang="en-US"/>
          </a:p>
        </p:txBody>
      </p:sp>
      <p:pic>
        <p:nvPicPr>
          <p:cNvPr id="9" name="Picture 8"/>
          <p:cNvPicPr>
            <a:picLocks noChangeAspect="1"/>
          </p:cNvPicPr>
          <p:nvPr/>
        </p:nvPicPr>
        <p:blipFill>
          <a:blip r:embed="rId2"/>
          <a:stretch>
            <a:fillRect/>
          </a:stretch>
        </p:blipFill>
        <p:spPr>
          <a:xfrm>
            <a:off x="5421345" y="3491866"/>
            <a:ext cx="3227387" cy="2581910"/>
          </a:xfrm>
          <a:prstGeom prst="rect">
            <a:avLst/>
          </a:prstGeom>
        </p:spPr>
      </p:pic>
    </p:spTree>
    <p:extLst>
      <p:ext uri="{BB962C8B-B14F-4D97-AF65-F5344CB8AC3E}">
        <p14:creationId xmlns:p14="http://schemas.microsoft.com/office/powerpoint/2010/main" val="20362629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(Partial) Bash Script</a:t>
            </a:r>
            <a:endParaRPr lang="en-US" dirty="0"/>
          </a:p>
        </p:txBody>
      </p:sp>
      <p:sp>
        <p:nvSpPr>
          <p:cNvPr id="3" name="Content Placeholder 2"/>
          <p:cNvSpPr>
            <a:spLocks noGrp="1"/>
          </p:cNvSpPr>
          <p:nvPr>
            <p:ph idx="1"/>
          </p:nvPr>
        </p:nvSpPr>
        <p:spPr/>
        <p:txBody>
          <a:bodyPr>
            <a:normAutofit lnSpcReduction="10000"/>
          </a:bodyPr>
          <a:lstStyle/>
          <a:p>
            <a:pPr marL="114300" indent="0">
              <a:buNone/>
            </a:pPr>
            <a:r>
              <a:rPr lang="en-US" dirty="0">
                <a:latin typeface="Courier" charset="0"/>
                <a:ea typeface="Courier" charset="0"/>
                <a:cs typeface="Courier" charset="0"/>
              </a:rPr>
              <a:t>#!/</a:t>
            </a:r>
            <a:r>
              <a:rPr lang="en-US" dirty="0" smtClean="0">
                <a:latin typeface="Courier" charset="0"/>
                <a:ea typeface="Courier" charset="0"/>
                <a:cs typeface="Courier" charset="0"/>
              </a:rPr>
              <a:t>bin/bash</a:t>
            </a:r>
          </a:p>
          <a:p>
            <a:pPr marL="114300" indent="0">
              <a:buNone/>
            </a:pPr>
            <a:r>
              <a:rPr lang="en-US" dirty="0" smtClean="0">
                <a:latin typeface="Courier" charset="0"/>
                <a:ea typeface="Courier" charset="0"/>
                <a:cs typeface="Courier" charset="0"/>
              </a:rPr>
              <a:t>#</a:t>
            </a:r>
            <a:r>
              <a:rPr lang="en-US" dirty="0">
                <a:latin typeface="Courier" charset="0"/>
                <a:ea typeface="Courier" charset="0"/>
                <a:cs typeface="Courier" charset="0"/>
              </a:rPr>
              <a:t>SBATCH --</a:t>
            </a:r>
            <a:r>
              <a:rPr lang="en-US" dirty="0" smtClean="0">
                <a:latin typeface="Courier" charset="0"/>
                <a:ea typeface="Courier" charset="0"/>
                <a:cs typeface="Courier" charset="0"/>
              </a:rPr>
              <a:t>nodes=1</a:t>
            </a:r>
          </a:p>
          <a:p>
            <a:pPr marL="114300" indent="0">
              <a:buNone/>
            </a:pPr>
            <a:r>
              <a:rPr lang="en-US" dirty="0" smtClean="0">
                <a:latin typeface="Courier" charset="0"/>
                <a:ea typeface="Courier" charset="0"/>
                <a:cs typeface="Courier" charset="0"/>
              </a:rPr>
              <a:t>#</a:t>
            </a:r>
            <a:r>
              <a:rPr lang="en-US" dirty="0">
                <a:latin typeface="Courier" charset="0"/>
                <a:ea typeface="Courier" charset="0"/>
                <a:cs typeface="Courier" charset="0"/>
              </a:rPr>
              <a:t>SBATCH --</a:t>
            </a:r>
            <a:r>
              <a:rPr lang="en-US" dirty="0" err="1" smtClean="0">
                <a:latin typeface="Courier" charset="0"/>
                <a:ea typeface="Courier" charset="0"/>
                <a:cs typeface="Courier" charset="0"/>
              </a:rPr>
              <a:t>ntasks</a:t>
            </a:r>
            <a:r>
              <a:rPr lang="en-US" dirty="0" smtClean="0">
                <a:latin typeface="Courier" charset="0"/>
                <a:ea typeface="Courier" charset="0"/>
                <a:cs typeface="Courier" charset="0"/>
              </a:rPr>
              <a:t>=24</a:t>
            </a:r>
          </a:p>
          <a:p>
            <a:pPr marL="114300" indent="0">
              <a:buNone/>
            </a:pPr>
            <a:endParaRPr lang="en-US" dirty="0" smtClean="0">
              <a:latin typeface="Courier" charset="0"/>
              <a:ea typeface="Courier" charset="0"/>
              <a:cs typeface="Courier" charset="0"/>
            </a:endParaRPr>
          </a:p>
          <a:p>
            <a:pPr marL="114300" indent="0">
              <a:buNone/>
            </a:pPr>
            <a:r>
              <a:rPr lang="en-US" dirty="0" err="1" smtClean="0">
                <a:latin typeface="Courier" charset="0"/>
                <a:ea typeface="Courier" charset="0"/>
                <a:cs typeface="Courier" charset="0"/>
              </a:rPr>
              <a:t>matlab</a:t>
            </a:r>
            <a:r>
              <a:rPr lang="en-US" dirty="0" smtClean="0">
                <a:latin typeface="Courier" charset="0"/>
                <a:ea typeface="Courier" charset="0"/>
                <a:cs typeface="Courier" charset="0"/>
              </a:rPr>
              <a:t> </a:t>
            </a:r>
            <a:r>
              <a:rPr lang="en-US" dirty="0">
                <a:latin typeface="Courier" charset="0"/>
                <a:ea typeface="Courier" charset="0"/>
                <a:cs typeface="Courier" charset="0"/>
              </a:rPr>
              <a:t>-</a:t>
            </a:r>
            <a:r>
              <a:rPr lang="en-US" dirty="0" err="1">
                <a:latin typeface="Courier" charset="0"/>
                <a:ea typeface="Courier" charset="0"/>
                <a:cs typeface="Courier" charset="0"/>
              </a:rPr>
              <a:t>nosplash</a:t>
            </a:r>
            <a:r>
              <a:rPr lang="en-US" dirty="0">
                <a:latin typeface="Courier" charset="0"/>
                <a:ea typeface="Courier" charset="0"/>
                <a:cs typeface="Courier" charset="0"/>
              </a:rPr>
              <a:t> -</a:t>
            </a:r>
            <a:r>
              <a:rPr lang="en-US" dirty="0" err="1">
                <a:latin typeface="Courier" charset="0"/>
                <a:ea typeface="Courier" charset="0"/>
                <a:cs typeface="Courier" charset="0"/>
              </a:rPr>
              <a:t>nodesktop</a:t>
            </a:r>
            <a:r>
              <a:rPr lang="en-US" dirty="0">
                <a:latin typeface="Courier" charset="0"/>
                <a:ea typeface="Courier" charset="0"/>
                <a:cs typeface="Courier" charset="0"/>
              </a:rPr>
              <a:t> -r "clear; </a:t>
            </a:r>
            <a:r>
              <a:rPr lang="en-US" dirty="0" err="1">
                <a:latin typeface="Courier" charset="0"/>
                <a:ea typeface="Courier" charset="0"/>
                <a:cs typeface="Courier" charset="0"/>
              </a:rPr>
              <a:t>num_workers</a:t>
            </a:r>
            <a:r>
              <a:rPr lang="en-US" dirty="0">
                <a:latin typeface="Courier" charset="0"/>
                <a:ea typeface="Courier" charset="0"/>
                <a:cs typeface="Courier" charset="0"/>
              </a:rPr>
              <a:t>=$SLURM_NTASKS; </a:t>
            </a:r>
            <a:r>
              <a:rPr lang="en-US" dirty="0" err="1">
                <a:latin typeface="Courier" charset="0"/>
                <a:ea typeface="Courier" charset="0"/>
                <a:cs typeface="Courier" charset="0"/>
              </a:rPr>
              <a:t>parallel_std</a:t>
            </a:r>
            <a:r>
              <a:rPr lang="en-US" dirty="0" smtClean="0">
                <a:latin typeface="Courier" charset="0"/>
                <a:ea typeface="Courier" charset="0"/>
                <a:cs typeface="Courier" charset="0"/>
              </a:rPr>
              <a:t>;”</a:t>
            </a:r>
          </a:p>
          <a:p>
            <a:endParaRPr lang="en-US" dirty="0">
              <a:latin typeface="Helvetica Neue" charset="0"/>
              <a:ea typeface="Helvetica Neue" charset="0"/>
              <a:cs typeface="Helvetica Neue" charset="0"/>
            </a:endParaRPr>
          </a:p>
          <a:p>
            <a:r>
              <a:rPr lang="en-US" dirty="0" smtClean="0">
                <a:latin typeface="Helvetica Neue" charset="0"/>
                <a:ea typeface="Helvetica Neue" charset="0"/>
                <a:cs typeface="Helvetica Neue" charset="0"/>
              </a:rPr>
              <a:t>RC’s </a:t>
            </a:r>
            <a:r>
              <a:rPr lang="en-US" dirty="0" err="1" smtClean="0">
                <a:latin typeface="Helvetica Neue" charset="0"/>
                <a:ea typeface="Helvetica Neue" charset="0"/>
                <a:cs typeface="Helvetica Neue" charset="0"/>
              </a:rPr>
              <a:t>Matlab</a:t>
            </a:r>
            <a:r>
              <a:rPr lang="en-US" dirty="0" smtClean="0">
                <a:latin typeface="Helvetica Neue" charset="0"/>
                <a:ea typeface="Helvetica Neue" charset="0"/>
                <a:cs typeface="Helvetica Neue" charset="0"/>
              </a:rPr>
              <a:t> license does not allow for parallel computation across nodes</a:t>
            </a:r>
          </a:p>
          <a:p>
            <a:endParaRPr lang="en-US" dirty="0">
              <a:latin typeface="Helvetica Neue" charset="0"/>
              <a:ea typeface="Helvetica Neue" charset="0"/>
              <a:cs typeface="Helvetica Neue" charset="0"/>
            </a:endParaRPr>
          </a:p>
          <a:p>
            <a:r>
              <a:rPr lang="en-US" dirty="0" smtClean="0">
                <a:latin typeface="Helvetica Neue" charset="0"/>
                <a:ea typeface="Helvetica Neue" charset="0"/>
                <a:cs typeface="Helvetica Neue" charset="0"/>
              </a:rPr>
              <a:t>Module load </a:t>
            </a:r>
            <a:r>
              <a:rPr lang="en-US" dirty="0" err="1" smtClean="0">
                <a:latin typeface="Helvetica Neue" charset="0"/>
                <a:ea typeface="Helvetica Neue" charset="0"/>
                <a:cs typeface="Helvetica Neue" charset="0"/>
              </a:rPr>
              <a:t>slurm</a:t>
            </a:r>
            <a:r>
              <a:rPr lang="en-US" smtClean="0">
                <a:latin typeface="Helvetica Neue" charset="0"/>
                <a:ea typeface="Helvetica Neue" charset="0"/>
                <a:cs typeface="Helvetica Neue" charset="0"/>
              </a:rPr>
              <a:t>/summit</a:t>
            </a:r>
            <a:endParaRPr lang="en-US" dirty="0">
              <a:latin typeface="Helvetica Neue" charset="0"/>
              <a:ea typeface="Helvetica Neue" charset="0"/>
              <a:cs typeface="Helvetica Neue" charset="0"/>
            </a:endParaRPr>
          </a:p>
        </p:txBody>
      </p:sp>
      <p:sp>
        <p:nvSpPr>
          <p:cNvPr id="4" name="Date Placeholder 3"/>
          <p:cNvSpPr>
            <a:spLocks noGrp="1"/>
          </p:cNvSpPr>
          <p:nvPr>
            <p:ph type="dt" sz="half" idx="10"/>
          </p:nvPr>
        </p:nvSpPr>
        <p:spPr/>
        <p:txBody>
          <a:bodyPr/>
          <a:lstStyle/>
          <a:p>
            <a:fld id="{98D87CB1-690B-AF4C-8977-30517BDD0312}"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17</a:t>
            </a:fld>
            <a:endParaRPr lang="en-US"/>
          </a:p>
        </p:txBody>
      </p:sp>
    </p:spTree>
    <p:extLst>
      <p:ext uri="{BB962C8B-B14F-4D97-AF65-F5344CB8AC3E}">
        <p14:creationId xmlns:p14="http://schemas.microsoft.com/office/powerpoint/2010/main" val="11724726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 on Running </a:t>
            </a:r>
            <a:r>
              <a:rPr lang="en-US" dirty="0" err="1" smtClean="0"/>
              <a:t>Matlab</a:t>
            </a:r>
            <a:r>
              <a:rPr lang="en-US" dirty="0" smtClean="0"/>
              <a:t> on a Cluster</a:t>
            </a:r>
            <a:endParaRPr lang="en-US" dirty="0"/>
          </a:p>
        </p:txBody>
      </p:sp>
      <p:sp>
        <p:nvSpPr>
          <p:cNvPr id="3" name="Content Placeholder 2"/>
          <p:cNvSpPr>
            <a:spLocks noGrp="1"/>
          </p:cNvSpPr>
          <p:nvPr>
            <p:ph idx="1"/>
          </p:nvPr>
        </p:nvSpPr>
        <p:spPr>
          <a:xfrm>
            <a:off x="457199" y="2200274"/>
            <a:ext cx="8191533" cy="4088415"/>
          </a:xfrm>
        </p:spPr>
        <p:txBody>
          <a:bodyPr>
            <a:normAutofit/>
          </a:bodyPr>
          <a:lstStyle/>
          <a:p>
            <a:r>
              <a:rPr lang="en-US" dirty="0" smtClean="0"/>
              <a:t>Request the number of cores on the cluster and also the number of workers that will perform operations on those cores</a:t>
            </a:r>
          </a:p>
          <a:p>
            <a:endParaRPr lang="en-US" dirty="0" smtClean="0"/>
          </a:p>
          <a:p>
            <a:r>
              <a:rPr lang="en-US" dirty="0" smtClean="0"/>
              <a:t>In older versions of </a:t>
            </a:r>
            <a:r>
              <a:rPr lang="en-US" dirty="0" err="1" smtClean="0"/>
              <a:t>Matlab</a:t>
            </a:r>
            <a:r>
              <a:rPr lang="en-US" dirty="0" smtClean="0"/>
              <a:t> you had to</a:t>
            </a:r>
          </a:p>
          <a:p>
            <a:pPr marL="114300" indent="0">
              <a:buNone/>
            </a:pPr>
            <a:r>
              <a:rPr lang="en-US" dirty="0" smtClean="0"/>
              <a:t>   manually open a pool of workers</a:t>
            </a:r>
          </a:p>
          <a:p>
            <a:endParaRPr lang="en-US" dirty="0" smtClean="0"/>
          </a:p>
          <a:p>
            <a:r>
              <a:rPr lang="en-US" dirty="0" smtClean="0"/>
              <a:t>Now it does in when run PCT command</a:t>
            </a:r>
          </a:p>
        </p:txBody>
      </p:sp>
      <p:sp>
        <p:nvSpPr>
          <p:cNvPr id="4" name="Date Placeholder 3"/>
          <p:cNvSpPr>
            <a:spLocks noGrp="1"/>
          </p:cNvSpPr>
          <p:nvPr>
            <p:ph type="dt" sz="half" idx="10"/>
          </p:nvPr>
        </p:nvSpPr>
        <p:spPr/>
        <p:txBody>
          <a:bodyPr/>
          <a:lstStyle/>
          <a:p>
            <a:fld id="{868E3862-BD87-314F-90C8-03634820D4B5}"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18</a:t>
            </a:fld>
            <a:endParaRPr lang="en-US"/>
          </a:p>
        </p:txBody>
      </p:sp>
      <p:pic>
        <p:nvPicPr>
          <p:cNvPr id="7" name="Picture 6"/>
          <p:cNvPicPr>
            <a:picLocks noChangeAspect="1"/>
          </p:cNvPicPr>
          <p:nvPr/>
        </p:nvPicPr>
        <p:blipFill>
          <a:blip r:embed="rId2"/>
          <a:stretch>
            <a:fillRect/>
          </a:stretch>
        </p:blipFill>
        <p:spPr>
          <a:xfrm>
            <a:off x="6456334" y="3892846"/>
            <a:ext cx="2300287" cy="2454801"/>
          </a:xfrm>
          <a:prstGeom prst="rect">
            <a:avLst/>
          </a:prstGeom>
        </p:spPr>
      </p:pic>
    </p:spTree>
    <p:extLst>
      <p:ext uri="{BB962C8B-B14F-4D97-AF65-F5344CB8AC3E}">
        <p14:creationId xmlns:p14="http://schemas.microsoft.com/office/powerpoint/2010/main" val="4379509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Matlab</a:t>
            </a:r>
            <a:r>
              <a:rPr lang="en-US" dirty="0" smtClean="0"/>
              <a:t> vs </a:t>
            </a:r>
            <a:r>
              <a:rPr lang="en-US" dirty="0" err="1" smtClean="0"/>
              <a:t>Slurm</a:t>
            </a:r>
            <a:r>
              <a:rPr lang="en-US" dirty="0" smtClean="0"/>
              <a:t> – who wins?</a:t>
            </a:r>
            <a:endParaRPr lang="en-US" dirty="0"/>
          </a:p>
        </p:txBody>
      </p:sp>
      <p:sp>
        <p:nvSpPr>
          <p:cNvPr id="3" name="Content Placeholder 2"/>
          <p:cNvSpPr>
            <a:spLocks noGrp="1"/>
          </p:cNvSpPr>
          <p:nvPr>
            <p:ph idx="1"/>
          </p:nvPr>
        </p:nvSpPr>
        <p:spPr/>
        <p:txBody>
          <a:bodyPr/>
          <a:lstStyle/>
          <a:p>
            <a:r>
              <a:rPr lang="en-US" dirty="0" smtClean="0"/>
              <a:t>You can open a parallel pool of workers in </a:t>
            </a:r>
            <a:r>
              <a:rPr lang="en-US" dirty="0" err="1" smtClean="0"/>
              <a:t>Matlab</a:t>
            </a:r>
            <a:endParaRPr lang="en-US" dirty="0" smtClean="0"/>
          </a:p>
          <a:p>
            <a:r>
              <a:rPr lang="en-US" dirty="0" smtClean="0"/>
              <a:t>You also request a specific number of cores</a:t>
            </a:r>
          </a:p>
          <a:p>
            <a:r>
              <a:rPr lang="en-US" dirty="0" smtClean="0"/>
              <a:t>If the two are the same then no issue</a:t>
            </a:r>
          </a:p>
          <a:p>
            <a:r>
              <a:rPr lang="en-US" dirty="0" smtClean="0"/>
              <a:t>What if you ask for more cores than workers?</a:t>
            </a:r>
          </a:p>
          <a:p>
            <a:pPr lvl="1"/>
            <a:r>
              <a:rPr lang="en-US" dirty="0" smtClean="0"/>
              <a:t>Each worker will operate on a core and the other cores will be idle</a:t>
            </a:r>
          </a:p>
          <a:p>
            <a:r>
              <a:rPr lang="en-US" dirty="0" smtClean="0"/>
              <a:t>What if you ask for less cores than workers?</a:t>
            </a:r>
          </a:p>
          <a:p>
            <a:pPr lvl="1"/>
            <a:r>
              <a:rPr lang="en-US" dirty="0" smtClean="0"/>
              <a:t>The code will fail</a:t>
            </a:r>
          </a:p>
          <a:p>
            <a:pPr lvl="1"/>
            <a:r>
              <a:rPr lang="en-US" dirty="0" smtClean="0"/>
              <a:t>Will say that the default value for a</a:t>
            </a:r>
            <a:r>
              <a:rPr lang="en-US" dirty="0"/>
              <a:t> </a:t>
            </a:r>
            <a:r>
              <a:rPr lang="en-US" dirty="0" smtClean="0"/>
              <a:t>local cluster is the number of cores available</a:t>
            </a:r>
            <a:endParaRPr lang="en-US" dirty="0"/>
          </a:p>
        </p:txBody>
      </p:sp>
      <p:sp>
        <p:nvSpPr>
          <p:cNvPr id="4" name="Date Placeholder 3"/>
          <p:cNvSpPr>
            <a:spLocks noGrp="1"/>
          </p:cNvSpPr>
          <p:nvPr>
            <p:ph type="dt" sz="half" idx="10"/>
          </p:nvPr>
        </p:nvSpPr>
        <p:spPr/>
        <p:txBody>
          <a:bodyPr/>
          <a:lstStyle/>
          <a:p>
            <a:fld id="{2233E173-AA64-144E-ABB6-E8A93FBE35D2}"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19</a:t>
            </a:fld>
            <a:endParaRPr lang="en-US"/>
          </a:p>
        </p:txBody>
      </p:sp>
    </p:spTree>
    <p:extLst>
      <p:ext uri="{BB962C8B-B14F-4D97-AF65-F5344CB8AC3E}">
        <p14:creationId xmlns:p14="http://schemas.microsoft.com/office/powerpoint/2010/main" val="12144188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Profiling</a:t>
            </a:r>
          </a:p>
          <a:p>
            <a:r>
              <a:rPr lang="en-US" dirty="0" smtClean="0"/>
              <a:t>Vectorization</a:t>
            </a:r>
          </a:p>
          <a:p>
            <a:r>
              <a:rPr lang="en-US" dirty="0" smtClean="0"/>
              <a:t>Multi-threading</a:t>
            </a:r>
          </a:p>
          <a:p>
            <a:r>
              <a:rPr lang="en-US" dirty="0" smtClean="0"/>
              <a:t>Parallel </a:t>
            </a:r>
            <a:r>
              <a:rPr lang="en-US" dirty="0" err="1" smtClean="0"/>
              <a:t>Matlab</a:t>
            </a:r>
            <a:endParaRPr lang="en-US" dirty="0" smtClean="0"/>
          </a:p>
          <a:p>
            <a:r>
              <a:rPr lang="en-US" dirty="0" smtClean="0"/>
              <a:t>Parallel Computing Toolbox</a:t>
            </a:r>
          </a:p>
          <a:p>
            <a:pPr lvl="1"/>
            <a:r>
              <a:rPr lang="en-US" dirty="0" smtClean="0"/>
              <a:t>Prepping your GUI</a:t>
            </a:r>
          </a:p>
          <a:p>
            <a:pPr lvl="1"/>
            <a:r>
              <a:rPr lang="en-US" dirty="0" smtClean="0"/>
              <a:t>Submitting jobs</a:t>
            </a:r>
          </a:p>
          <a:p>
            <a:pPr lvl="1"/>
            <a:r>
              <a:rPr lang="en-US" dirty="0" err="1" smtClean="0"/>
              <a:t>Parfor</a:t>
            </a:r>
            <a:endParaRPr lang="en-US" dirty="0" smtClean="0"/>
          </a:p>
          <a:p>
            <a:pPr lvl="1"/>
            <a:endParaRPr lang="en-US" dirty="0"/>
          </a:p>
        </p:txBody>
      </p:sp>
      <p:sp>
        <p:nvSpPr>
          <p:cNvPr id="5" name="Date Placeholder 4"/>
          <p:cNvSpPr>
            <a:spLocks noGrp="1"/>
          </p:cNvSpPr>
          <p:nvPr>
            <p:ph type="dt" sz="half" idx="10"/>
          </p:nvPr>
        </p:nvSpPr>
        <p:spPr/>
        <p:txBody>
          <a:bodyPr/>
          <a:lstStyle/>
          <a:p>
            <a:fld id="{AA8BFFE5-E52A-A244-9902-9D242B9F06F0}"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a:t>
            </a:fld>
            <a:endParaRPr lang="en-US"/>
          </a:p>
        </p:txBody>
      </p:sp>
      <p:pic>
        <p:nvPicPr>
          <p:cNvPr id="8" name="Picture 7"/>
          <p:cNvPicPr>
            <a:picLocks noChangeAspect="1"/>
          </p:cNvPicPr>
          <p:nvPr/>
        </p:nvPicPr>
        <p:blipFill>
          <a:blip r:embed="rId2"/>
          <a:stretch>
            <a:fillRect/>
          </a:stretch>
        </p:blipFill>
        <p:spPr>
          <a:xfrm>
            <a:off x="5129211" y="1555820"/>
            <a:ext cx="3711575" cy="3711575"/>
          </a:xfrm>
          <a:prstGeom prst="rect">
            <a:avLst/>
          </a:prstGeom>
        </p:spPr>
      </p:pic>
    </p:spTree>
    <p:extLst>
      <p:ext uri="{BB962C8B-B14F-4D97-AF65-F5344CB8AC3E}">
        <p14:creationId xmlns:p14="http://schemas.microsoft.com/office/powerpoint/2010/main" val="6746707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Multi-threading example</a:t>
            </a:r>
            <a:endParaRPr lang="en-US" dirty="0"/>
          </a:p>
        </p:txBody>
      </p:sp>
      <p:sp>
        <p:nvSpPr>
          <p:cNvPr id="3" name="Content Placeholder 2"/>
          <p:cNvSpPr>
            <a:spLocks noGrp="1"/>
          </p:cNvSpPr>
          <p:nvPr>
            <p:ph idx="1"/>
          </p:nvPr>
        </p:nvSpPr>
        <p:spPr>
          <a:xfrm>
            <a:off x="457200" y="1600200"/>
            <a:ext cx="4452152" cy="4688490"/>
          </a:xfrm>
        </p:spPr>
        <p:txBody>
          <a:bodyPr/>
          <a:lstStyle/>
          <a:p>
            <a:r>
              <a:rPr lang="en-US" dirty="0" err="1" smtClean="0"/>
              <a:t>multi_threading.sh</a:t>
            </a:r>
            <a:endParaRPr lang="en-US" dirty="0" smtClean="0"/>
          </a:p>
          <a:p>
            <a:r>
              <a:rPr lang="en-US" dirty="0" err="1" smtClean="0"/>
              <a:t>multi_threading.m</a:t>
            </a:r>
            <a:endParaRPr lang="en-US" dirty="0" smtClean="0"/>
          </a:p>
          <a:p>
            <a:endParaRPr lang="en-US" dirty="0"/>
          </a:p>
          <a:p>
            <a:endParaRPr lang="en-US" dirty="0" smtClean="0"/>
          </a:p>
          <a:p>
            <a:r>
              <a:rPr lang="en-US" dirty="0" smtClean="0"/>
              <a:t>Show speed up on 1 vs. 24 cores</a:t>
            </a:r>
            <a:endParaRPr lang="en-US" dirty="0"/>
          </a:p>
        </p:txBody>
      </p:sp>
      <p:sp>
        <p:nvSpPr>
          <p:cNvPr id="4" name="Date Placeholder 3"/>
          <p:cNvSpPr>
            <a:spLocks noGrp="1"/>
          </p:cNvSpPr>
          <p:nvPr>
            <p:ph type="dt" sz="half" idx="10"/>
          </p:nvPr>
        </p:nvSpPr>
        <p:spPr/>
        <p:txBody>
          <a:bodyPr/>
          <a:lstStyle/>
          <a:p>
            <a:fld id="{D4873583-2753-D240-9CE0-B54D0BF2D91D}"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20</a:t>
            </a:fld>
            <a:endParaRPr lang="en-US"/>
          </a:p>
        </p:txBody>
      </p:sp>
      <p:pic>
        <p:nvPicPr>
          <p:cNvPr id="8" name="Picture 7"/>
          <p:cNvPicPr>
            <a:picLocks noChangeAspect="1"/>
          </p:cNvPicPr>
          <p:nvPr/>
        </p:nvPicPr>
        <p:blipFill rotWithShape="1">
          <a:blip r:embed="rId2"/>
          <a:srcRect b="6021"/>
          <a:stretch/>
        </p:blipFill>
        <p:spPr>
          <a:xfrm>
            <a:off x="5548206" y="1555820"/>
            <a:ext cx="3406881" cy="4098243"/>
          </a:xfrm>
          <a:prstGeom prst="rect">
            <a:avLst/>
          </a:prstGeom>
        </p:spPr>
      </p:pic>
    </p:spTree>
    <p:extLst>
      <p:ext uri="{BB962C8B-B14F-4D97-AF65-F5344CB8AC3E}">
        <p14:creationId xmlns:p14="http://schemas.microsoft.com/office/powerpoint/2010/main" val="16228491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Explicit parallelism</a:t>
            </a:r>
            <a:endParaRPr lang="en-US" dirty="0"/>
          </a:p>
        </p:txBody>
      </p:sp>
      <p:sp>
        <p:nvSpPr>
          <p:cNvPr id="3" name="Content Placeholder 2"/>
          <p:cNvSpPr>
            <a:spLocks noGrp="1"/>
          </p:cNvSpPr>
          <p:nvPr>
            <p:ph idx="1"/>
          </p:nvPr>
        </p:nvSpPr>
        <p:spPr/>
        <p:txBody>
          <a:bodyPr/>
          <a:lstStyle/>
          <a:p>
            <a:r>
              <a:rPr lang="en-US" dirty="0" smtClean="0"/>
              <a:t>Several instances of </a:t>
            </a:r>
            <a:r>
              <a:rPr lang="en-US" dirty="0" err="1" smtClean="0"/>
              <a:t>Matlab</a:t>
            </a:r>
            <a:r>
              <a:rPr lang="en-US" dirty="0" smtClean="0"/>
              <a:t> run on several cores or computers</a:t>
            </a:r>
          </a:p>
          <a:p>
            <a:pPr lvl="1"/>
            <a:r>
              <a:rPr lang="en-US" dirty="0" smtClean="0"/>
              <a:t>May have shared or distributed memory</a:t>
            </a:r>
          </a:p>
          <a:p>
            <a:r>
              <a:rPr lang="en-US" dirty="0" smtClean="0"/>
              <a:t>Simultaneously execute a single </a:t>
            </a:r>
            <a:r>
              <a:rPr lang="en-US" dirty="0" err="1" smtClean="0"/>
              <a:t>Matlab</a:t>
            </a:r>
            <a:r>
              <a:rPr lang="en-US" dirty="0" smtClean="0"/>
              <a:t> command or function</a:t>
            </a:r>
          </a:p>
          <a:p>
            <a:r>
              <a:rPr lang="en-US" dirty="0" smtClean="0"/>
              <a:t>In explicit parallelism, programmers can create and manage their parallelism to suit their needs</a:t>
            </a:r>
          </a:p>
          <a:p>
            <a:pPr lvl="1"/>
            <a:r>
              <a:rPr lang="en-US" dirty="0" smtClean="0"/>
              <a:t>Can choose the processors to run on</a:t>
            </a:r>
          </a:p>
          <a:p>
            <a:endParaRPr lang="en-US" dirty="0"/>
          </a:p>
        </p:txBody>
      </p:sp>
      <p:pic>
        <p:nvPicPr>
          <p:cNvPr id="4" name="Picture 3"/>
          <p:cNvPicPr>
            <a:picLocks noChangeAspect="1"/>
          </p:cNvPicPr>
          <p:nvPr/>
        </p:nvPicPr>
        <p:blipFill>
          <a:blip r:embed="rId2"/>
          <a:stretch>
            <a:fillRect/>
          </a:stretch>
        </p:blipFill>
        <p:spPr>
          <a:xfrm>
            <a:off x="7800975" y="3997630"/>
            <a:ext cx="1343025" cy="2368174"/>
          </a:xfrm>
          <a:prstGeom prst="rect">
            <a:avLst/>
          </a:prstGeom>
        </p:spPr>
      </p:pic>
      <p:sp>
        <p:nvSpPr>
          <p:cNvPr id="5" name="TextBox 4"/>
          <p:cNvSpPr txBox="1"/>
          <p:nvPr/>
        </p:nvSpPr>
        <p:spPr>
          <a:xfrm>
            <a:off x="4586288" y="5943600"/>
            <a:ext cx="3073149" cy="369332"/>
          </a:xfrm>
          <a:prstGeom prst="rect">
            <a:avLst/>
          </a:prstGeom>
          <a:noFill/>
        </p:spPr>
        <p:txBody>
          <a:bodyPr wrap="none" rtlCol="0">
            <a:spAutoFit/>
          </a:bodyPr>
          <a:lstStyle/>
          <a:p>
            <a:r>
              <a:rPr lang="en-US" dirty="0" smtClean="0"/>
              <a:t>Apple cores.  One type of core.</a:t>
            </a:r>
            <a:endParaRPr lang="en-US" dirty="0"/>
          </a:p>
        </p:txBody>
      </p:sp>
      <p:sp>
        <p:nvSpPr>
          <p:cNvPr id="6" name="Date Placeholder 5"/>
          <p:cNvSpPr>
            <a:spLocks noGrp="1"/>
          </p:cNvSpPr>
          <p:nvPr>
            <p:ph type="dt" sz="half" idx="10"/>
          </p:nvPr>
        </p:nvSpPr>
        <p:spPr/>
        <p:txBody>
          <a:bodyPr/>
          <a:lstStyle/>
          <a:p>
            <a:fld id="{E0F1C0D5-5AD9-4142-B977-316661B5C4D3}" type="datetime1">
              <a:rPr lang="en-US" smtClean="0"/>
              <a:t>5/15/17</a:t>
            </a:fld>
            <a:endParaRPr lang="en-US"/>
          </a:p>
        </p:txBody>
      </p:sp>
      <p:sp>
        <p:nvSpPr>
          <p:cNvPr id="7" name="Footer Placeholder 6"/>
          <p:cNvSpPr>
            <a:spLocks noGrp="1"/>
          </p:cNvSpPr>
          <p:nvPr>
            <p:ph type="ftr" sz="quarter" idx="11"/>
          </p:nvPr>
        </p:nvSpPr>
        <p:spPr/>
        <p:txBody>
          <a:bodyPr/>
          <a:lstStyle/>
          <a:p>
            <a:r>
              <a:rPr lang="en-US" smtClean="0"/>
              <a:t>Parallelization</a:t>
            </a:r>
            <a:endParaRPr lang="en-US"/>
          </a:p>
        </p:txBody>
      </p:sp>
      <p:sp>
        <p:nvSpPr>
          <p:cNvPr id="8" name="Slide Number Placeholder 7"/>
          <p:cNvSpPr>
            <a:spLocks noGrp="1"/>
          </p:cNvSpPr>
          <p:nvPr>
            <p:ph type="sldNum" sz="quarter" idx="4"/>
          </p:nvPr>
        </p:nvSpPr>
        <p:spPr/>
        <p:txBody>
          <a:bodyPr/>
          <a:lstStyle/>
          <a:p>
            <a:fld id="{DFF645C0-8224-4D48-BDE4-843CE100023A}" type="slidenum">
              <a:rPr lang="en-US" smtClean="0"/>
              <a:t>21</a:t>
            </a:fld>
            <a:endParaRPr lang="en-US"/>
          </a:p>
        </p:txBody>
      </p:sp>
    </p:spTree>
    <p:extLst>
      <p:ext uri="{BB962C8B-B14F-4D97-AF65-F5344CB8AC3E}">
        <p14:creationId xmlns:p14="http://schemas.microsoft.com/office/powerpoint/2010/main" val="6869535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a:t>
            </a:r>
            <a:r>
              <a:rPr lang="en-US" dirty="0" err="1" smtClean="0"/>
              <a:t>Matlab</a:t>
            </a:r>
            <a:endParaRPr lang="en-US" dirty="0"/>
          </a:p>
        </p:txBody>
      </p:sp>
      <p:sp>
        <p:nvSpPr>
          <p:cNvPr id="3" name="Content Placeholder 2"/>
          <p:cNvSpPr>
            <a:spLocks noGrp="1"/>
          </p:cNvSpPr>
          <p:nvPr>
            <p:ph idx="1"/>
          </p:nvPr>
        </p:nvSpPr>
        <p:spPr>
          <a:xfrm>
            <a:off x="273133" y="1600200"/>
            <a:ext cx="4025736" cy="4688490"/>
          </a:xfrm>
        </p:spPr>
        <p:txBody>
          <a:bodyPr>
            <a:normAutofit/>
          </a:bodyPr>
          <a:lstStyle/>
          <a:p>
            <a:r>
              <a:rPr lang="en-US" dirty="0" smtClean="0"/>
              <a:t>When you start up a </a:t>
            </a:r>
            <a:r>
              <a:rPr lang="en-US" dirty="0" err="1" smtClean="0"/>
              <a:t>Matlab</a:t>
            </a:r>
            <a:r>
              <a:rPr lang="en-US" dirty="0" smtClean="0"/>
              <a:t> session by opening </a:t>
            </a:r>
            <a:r>
              <a:rPr lang="en-US" dirty="0" err="1" smtClean="0"/>
              <a:t>Matlab</a:t>
            </a:r>
            <a:r>
              <a:rPr lang="en-US" dirty="0" smtClean="0"/>
              <a:t>, you are starting a client session</a:t>
            </a:r>
          </a:p>
          <a:p>
            <a:pPr lvl="1"/>
            <a:r>
              <a:rPr lang="en-US" dirty="0" smtClean="0"/>
              <a:t>Creates workers, receives results, distributes work</a:t>
            </a:r>
          </a:p>
          <a:p>
            <a:r>
              <a:rPr lang="en-US" dirty="0" smtClean="0"/>
              <a:t>Move to a parallel session requires the client to pass some of its computational work along to </a:t>
            </a:r>
            <a:r>
              <a:rPr lang="en-US" dirty="0" err="1" smtClean="0"/>
              <a:t>Matlab</a:t>
            </a:r>
            <a:r>
              <a:rPr lang="en-US" dirty="0" smtClean="0"/>
              <a:t> workers</a:t>
            </a:r>
          </a:p>
          <a:p>
            <a:endParaRPr lang="en-US" dirty="0" smtClean="0"/>
          </a:p>
        </p:txBody>
      </p:sp>
      <p:sp>
        <p:nvSpPr>
          <p:cNvPr id="4" name="TextBox 3"/>
          <p:cNvSpPr txBox="1"/>
          <p:nvPr/>
        </p:nvSpPr>
        <p:spPr>
          <a:xfrm>
            <a:off x="1051965" y="6077118"/>
            <a:ext cx="7138621" cy="307777"/>
          </a:xfrm>
          <a:prstGeom prst="rect">
            <a:avLst/>
          </a:prstGeom>
          <a:noFill/>
        </p:spPr>
        <p:txBody>
          <a:bodyPr wrap="none" rtlCol="0">
            <a:spAutoFit/>
          </a:bodyPr>
          <a:lstStyle/>
          <a:p>
            <a:r>
              <a:rPr lang="en-US" sz="1400" dirty="0" smtClean="0">
                <a:hlinkClick r:id="rId2"/>
              </a:rPr>
              <a:t>https://www.mathworks.com/help/distcomp/how-parallel-computing-products-run-a-job.html</a:t>
            </a:r>
            <a:r>
              <a:rPr lang="en-US" sz="1400" dirty="0" smtClean="0"/>
              <a:t> </a:t>
            </a:r>
            <a:endParaRPr lang="en-US" sz="1400" dirty="0"/>
          </a:p>
        </p:txBody>
      </p:sp>
      <p:pic>
        <p:nvPicPr>
          <p:cNvPr id="9" name="Picture 8"/>
          <p:cNvPicPr>
            <a:picLocks noChangeAspect="1"/>
          </p:cNvPicPr>
          <p:nvPr/>
        </p:nvPicPr>
        <p:blipFill>
          <a:blip r:embed="rId3"/>
          <a:stretch>
            <a:fillRect/>
          </a:stretch>
        </p:blipFill>
        <p:spPr>
          <a:xfrm>
            <a:off x="4640823" y="2133601"/>
            <a:ext cx="3949700" cy="3492500"/>
          </a:xfrm>
          <a:prstGeom prst="rect">
            <a:avLst/>
          </a:prstGeom>
        </p:spPr>
      </p:pic>
      <p:sp>
        <p:nvSpPr>
          <p:cNvPr id="10" name="Rectangle 9"/>
          <p:cNvSpPr/>
          <p:nvPr/>
        </p:nvSpPr>
        <p:spPr>
          <a:xfrm>
            <a:off x="6040315" y="2534261"/>
            <a:ext cx="1380392" cy="6133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EA61BB28-B0A0-A645-9956-843549994CB9}"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22</a:t>
            </a:fld>
            <a:endParaRPr lang="en-US"/>
          </a:p>
        </p:txBody>
      </p:sp>
    </p:spTree>
    <p:extLst>
      <p:ext uri="{BB962C8B-B14F-4D97-AF65-F5344CB8AC3E}">
        <p14:creationId xmlns:p14="http://schemas.microsoft.com/office/powerpoint/2010/main" val="3474989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a:t>
            </a:r>
            <a:r>
              <a:rPr lang="en-US" dirty="0" err="1" smtClean="0"/>
              <a:t>Matlab</a:t>
            </a:r>
            <a:endParaRPr lang="en-US" dirty="0"/>
          </a:p>
        </p:txBody>
      </p:sp>
      <p:sp>
        <p:nvSpPr>
          <p:cNvPr id="3" name="Content Placeholder 2"/>
          <p:cNvSpPr>
            <a:spLocks noGrp="1"/>
          </p:cNvSpPr>
          <p:nvPr>
            <p:ph idx="1"/>
          </p:nvPr>
        </p:nvSpPr>
        <p:spPr>
          <a:xfrm>
            <a:off x="273133" y="1600200"/>
            <a:ext cx="4367690" cy="4688490"/>
          </a:xfrm>
        </p:spPr>
        <p:txBody>
          <a:bodyPr>
            <a:normAutofit/>
          </a:bodyPr>
          <a:lstStyle/>
          <a:p>
            <a:r>
              <a:rPr lang="en-US" dirty="0" smtClean="0"/>
              <a:t>A </a:t>
            </a:r>
            <a:r>
              <a:rPr lang="en-US" dirty="0" err="1" smtClean="0"/>
              <a:t>Matlab</a:t>
            </a:r>
            <a:r>
              <a:rPr lang="en-US" dirty="0" smtClean="0"/>
              <a:t> worker is an individual </a:t>
            </a:r>
            <a:r>
              <a:rPr lang="en-US" dirty="0" err="1" smtClean="0"/>
              <a:t>Matlab</a:t>
            </a:r>
            <a:r>
              <a:rPr lang="en-US" dirty="0" smtClean="0"/>
              <a:t> session</a:t>
            </a:r>
          </a:p>
          <a:p>
            <a:pPr lvl="1"/>
            <a:r>
              <a:rPr lang="en-US" dirty="0" smtClean="0"/>
              <a:t>Usually have one worker per core on your system</a:t>
            </a:r>
          </a:p>
          <a:p>
            <a:pPr lvl="1"/>
            <a:r>
              <a:rPr lang="en-US" dirty="0" smtClean="0"/>
              <a:t>Same as client without front end – just computation </a:t>
            </a:r>
          </a:p>
          <a:p>
            <a:pPr lvl="1"/>
            <a:r>
              <a:rPr lang="en-US" dirty="0" smtClean="0"/>
              <a:t>Workers </a:t>
            </a:r>
            <a:r>
              <a:rPr lang="en-US" smtClean="0"/>
              <a:t>can communicate </a:t>
            </a:r>
            <a:r>
              <a:rPr lang="en-US" dirty="0" smtClean="0"/>
              <a:t>to the client</a:t>
            </a:r>
          </a:p>
          <a:p>
            <a:pPr lvl="1"/>
            <a:r>
              <a:rPr lang="en-US" dirty="0" smtClean="0"/>
              <a:t>Workers complete tasks to help speed up job completion</a:t>
            </a:r>
          </a:p>
          <a:p>
            <a:pPr lvl="1"/>
            <a:r>
              <a:rPr lang="en-US" dirty="0" smtClean="0"/>
              <a:t>Must run independently</a:t>
            </a:r>
            <a:endParaRPr lang="en-US" dirty="0"/>
          </a:p>
        </p:txBody>
      </p:sp>
      <p:sp>
        <p:nvSpPr>
          <p:cNvPr id="4" name="TextBox 3"/>
          <p:cNvSpPr txBox="1"/>
          <p:nvPr/>
        </p:nvSpPr>
        <p:spPr>
          <a:xfrm>
            <a:off x="1051965" y="6077118"/>
            <a:ext cx="7138621" cy="307777"/>
          </a:xfrm>
          <a:prstGeom prst="rect">
            <a:avLst/>
          </a:prstGeom>
          <a:noFill/>
        </p:spPr>
        <p:txBody>
          <a:bodyPr wrap="none" rtlCol="0">
            <a:spAutoFit/>
          </a:bodyPr>
          <a:lstStyle/>
          <a:p>
            <a:r>
              <a:rPr lang="en-US" sz="1400" dirty="0" smtClean="0">
                <a:hlinkClick r:id="rId2"/>
              </a:rPr>
              <a:t>https://www.mathworks.com/help/distcomp/how-parallel-computing-products-run-a-job.html</a:t>
            </a:r>
            <a:r>
              <a:rPr lang="en-US" sz="1400" dirty="0" smtClean="0"/>
              <a:t> </a:t>
            </a:r>
            <a:endParaRPr lang="en-US" sz="1400" dirty="0"/>
          </a:p>
        </p:txBody>
      </p:sp>
      <p:pic>
        <p:nvPicPr>
          <p:cNvPr id="12" name="Picture 11"/>
          <p:cNvPicPr>
            <a:picLocks noChangeAspect="1"/>
          </p:cNvPicPr>
          <p:nvPr/>
        </p:nvPicPr>
        <p:blipFill>
          <a:blip r:embed="rId3"/>
          <a:stretch>
            <a:fillRect/>
          </a:stretch>
        </p:blipFill>
        <p:spPr>
          <a:xfrm>
            <a:off x="4640823" y="2133601"/>
            <a:ext cx="3949700" cy="3492500"/>
          </a:xfrm>
          <a:prstGeom prst="rect">
            <a:avLst/>
          </a:prstGeom>
        </p:spPr>
      </p:pic>
      <p:sp>
        <p:nvSpPr>
          <p:cNvPr id="13" name="Rectangle 12"/>
          <p:cNvSpPr/>
          <p:nvPr/>
        </p:nvSpPr>
        <p:spPr>
          <a:xfrm>
            <a:off x="6040315" y="2534261"/>
            <a:ext cx="1380392" cy="6133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EC82EC9A-924E-F241-8099-482B9734CD37}"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23</a:t>
            </a:fld>
            <a:endParaRPr lang="en-US"/>
          </a:p>
        </p:txBody>
      </p:sp>
    </p:spTree>
    <p:extLst>
      <p:ext uri="{BB962C8B-B14F-4D97-AF65-F5344CB8AC3E}">
        <p14:creationId xmlns:p14="http://schemas.microsoft.com/office/powerpoint/2010/main" val="19323742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Parallel Computing Toolbox (PCT)</a:t>
            </a:r>
            <a:endParaRPr lang="en-US" dirty="0"/>
          </a:p>
        </p:txBody>
      </p:sp>
      <p:sp>
        <p:nvSpPr>
          <p:cNvPr id="3" name="Content Placeholder 2"/>
          <p:cNvSpPr>
            <a:spLocks noGrp="1"/>
          </p:cNvSpPr>
          <p:nvPr>
            <p:ph idx="1"/>
          </p:nvPr>
        </p:nvSpPr>
        <p:spPr/>
        <p:txBody>
          <a:bodyPr>
            <a:normAutofit/>
          </a:bodyPr>
          <a:lstStyle/>
          <a:p>
            <a:r>
              <a:rPr lang="en-US" sz="2800" dirty="0" err="1"/>
              <a:t>Matlab</a:t>
            </a:r>
            <a:r>
              <a:rPr lang="en-US" sz="2800" dirty="0"/>
              <a:t> offers explicit parallelism within the Parallel Computing Toolbox</a:t>
            </a:r>
          </a:p>
          <a:p>
            <a:r>
              <a:rPr lang="en-US" sz="2800" dirty="0" smtClean="0"/>
              <a:t>Perform parallel computations on multicore computers, GPUs, and computer clusters</a:t>
            </a:r>
          </a:p>
          <a:p>
            <a:r>
              <a:rPr lang="en-US" sz="2800" dirty="0" smtClean="0"/>
              <a:t>Mimics </a:t>
            </a:r>
            <a:r>
              <a:rPr lang="en-US" sz="2800" dirty="0" err="1" smtClean="0"/>
              <a:t>OpenMP</a:t>
            </a:r>
            <a:r>
              <a:rPr lang="en-US" sz="2800" dirty="0" smtClean="0"/>
              <a:t> in many ways</a:t>
            </a:r>
          </a:p>
          <a:p>
            <a:r>
              <a:rPr lang="en-US" sz="2800" dirty="0" smtClean="0"/>
              <a:t>Many </a:t>
            </a:r>
            <a:r>
              <a:rPr lang="en-US" sz="2800" dirty="0" err="1" smtClean="0"/>
              <a:t>Matlab</a:t>
            </a:r>
            <a:r>
              <a:rPr lang="en-US" sz="2800" dirty="0" smtClean="0"/>
              <a:t> functions work in concert with the PCT</a:t>
            </a:r>
          </a:p>
          <a:p>
            <a:r>
              <a:rPr lang="en-US" sz="2800" dirty="0" smtClean="0"/>
              <a:t>Simple to utilize with just the use of certain commands</a:t>
            </a:r>
          </a:p>
          <a:p>
            <a:endParaRPr lang="en-US" dirty="0" smtClean="0"/>
          </a:p>
          <a:p>
            <a:endParaRPr lang="en-US" dirty="0" smtClean="0"/>
          </a:p>
        </p:txBody>
      </p:sp>
      <p:sp>
        <p:nvSpPr>
          <p:cNvPr id="4" name="Date Placeholder 3"/>
          <p:cNvSpPr>
            <a:spLocks noGrp="1"/>
          </p:cNvSpPr>
          <p:nvPr>
            <p:ph type="dt" sz="half" idx="10"/>
          </p:nvPr>
        </p:nvSpPr>
        <p:spPr/>
        <p:txBody>
          <a:bodyPr/>
          <a:lstStyle/>
          <a:p>
            <a:fld id="{AD9C9D14-9F2A-A940-975F-59AE338B98B7}"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24</a:t>
            </a:fld>
            <a:endParaRPr lang="en-US"/>
          </a:p>
        </p:txBody>
      </p:sp>
    </p:spTree>
    <p:extLst>
      <p:ext uri="{BB962C8B-B14F-4D97-AF65-F5344CB8AC3E}">
        <p14:creationId xmlns:p14="http://schemas.microsoft.com/office/powerpoint/2010/main" val="15227430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to Run PCT</a:t>
            </a:r>
            <a:endParaRPr lang="en-US" dirty="0"/>
          </a:p>
        </p:txBody>
      </p:sp>
      <p:sp>
        <p:nvSpPr>
          <p:cNvPr id="3" name="Content Placeholder 2"/>
          <p:cNvSpPr>
            <a:spLocks noGrp="1"/>
          </p:cNvSpPr>
          <p:nvPr>
            <p:ph idx="1"/>
          </p:nvPr>
        </p:nvSpPr>
        <p:spPr/>
        <p:txBody>
          <a:bodyPr/>
          <a:lstStyle/>
          <a:p>
            <a:r>
              <a:rPr lang="en-US" dirty="0" smtClean="0"/>
              <a:t>Access to </a:t>
            </a:r>
            <a:r>
              <a:rPr lang="en-US" dirty="0" err="1" smtClean="0"/>
              <a:t>Matlab</a:t>
            </a:r>
            <a:endParaRPr lang="en-US" dirty="0" smtClean="0"/>
          </a:p>
          <a:p>
            <a:r>
              <a:rPr lang="en-US" dirty="0" smtClean="0"/>
              <a:t>The PCT add-on</a:t>
            </a:r>
          </a:p>
          <a:p>
            <a:pPr lvl="1"/>
            <a:r>
              <a:rPr lang="en-US" dirty="0" smtClean="0"/>
              <a:t>Prohibitively expensive for individuals</a:t>
            </a:r>
          </a:p>
          <a:p>
            <a:pPr lvl="1"/>
            <a:r>
              <a:rPr lang="en-US" dirty="0" smtClean="0"/>
              <a:t>Likely accessing through institution</a:t>
            </a:r>
          </a:p>
          <a:p>
            <a:r>
              <a:rPr lang="en-US" dirty="0" smtClean="0"/>
              <a:t>At CU you have access to a </a:t>
            </a:r>
            <a:r>
              <a:rPr lang="en-US" dirty="0" err="1" smtClean="0"/>
              <a:t>Matlab</a:t>
            </a:r>
            <a:r>
              <a:rPr lang="en-US" dirty="0" smtClean="0"/>
              <a:t> site license</a:t>
            </a:r>
          </a:p>
          <a:p>
            <a:r>
              <a:rPr lang="en-US" dirty="0" smtClean="0"/>
              <a:t>Where can I run PCT?</a:t>
            </a:r>
          </a:p>
          <a:p>
            <a:pPr lvl="1"/>
            <a:r>
              <a:rPr lang="en-US" dirty="0" smtClean="0"/>
              <a:t>On cluster (Summit)</a:t>
            </a:r>
          </a:p>
          <a:p>
            <a:pPr lvl="1"/>
            <a:r>
              <a:rPr lang="en-US" dirty="0" smtClean="0"/>
              <a:t>On your laptop</a:t>
            </a:r>
          </a:p>
          <a:p>
            <a:pPr lvl="1"/>
            <a:r>
              <a:rPr lang="en-US" dirty="0" smtClean="0"/>
              <a:t>On your desktop/workstation</a:t>
            </a:r>
            <a:endParaRPr lang="en-US" dirty="0"/>
          </a:p>
        </p:txBody>
      </p:sp>
      <p:sp>
        <p:nvSpPr>
          <p:cNvPr id="4" name="Date Placeholder 3"/>
          <p:cNvSpPr>
            <a:spLocks noGrp="1"/>
          </p:cNvSpPr>
          <p:nvPr>
            <p:ph type="dt" sz="half" idx="10"/>
          </p:nvPr>
        </p:nvSpPr>
        <p:spPr/>
        <p:txBody>
          <a:bodyPr/>
          <a:lstStyle/>
          <a:p>
            <a:fld id="{7895810A-4251-A144-ABFA-EAD1A55BDC67}"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25</a:t>
            </a:fld>
            <a:endParaRPr lang="en-US"/>
          </a:p>
        </p:txBody>
      </p:sp>
    </p:spTree>
    <p:extLst>
      <p:ext uri="{BB962C8B-B14F-4D97-AF65-F5344CB8AC3E}">
        <p14:creationId xmlns:p14="http://schemas.microsoft.com/office/powerpoint/2010/main" val="117929903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and the GUI</a:t>
            </a:r>
            <a:endParaRPr lang="en-US" dirty="0"/>
          </a:p>
        </p:txBody>
      </p:sp>
      <p:sp>
        <p:nvSpPr>
          <p:cNvPr id="3" name="Content Placeholder 2"/>
          <p:cNvSpPr>
            <a:spLocks noGrp="1"/>
          </p:cNvSpPr>
          <p:nvPr>
            <p:ph idx="1"/>
          </p:nvPr>
        </p:nvSpPr>
        <p:spPr/>
        <p:txBody>
          <a:bodyPr/>
          <a:lstStyle/>
          <a:p>
            <a:r>
              <a:rPr lang="en-US" dirty="0" smtClean="0"/>
              <a:t>You can set parallel constructs either in your script or in the </a:t>
            </a:r>
            <a:r>
              <a:rPr lang="en-US" dirty="0" err="1" smtClean="0"/>
              <a:t>Matlab</a:t>
            </a:r>
            <a:r>
              <a:rPr lang="en-US" dirty="0" smtClean="0"/>
              <a:t> Desktop</a:t>
            </a:r>
          </a:p>
          <a:p>
            <a:r>
              <a:rPr lang="en-US" dirty="0" smtClean="0"/>
              <a:t>In order to utilize the PCT, you must open up a pool of parallel workers</a:t>
            </a:r>
          </a:p>
          <a:p>
            <a:r>
              <a:rPr lang="en-US" dirty="0" smtClean="0"/>
              <a:t>You can do this explicitly by running the command </a:t>
            </a:r>
            <a:r>
              <a:rPr lang="en-US" dirty="0" err="1" smtClean="0">
                <a:latin typeface="Courier" charset="0"/>
                <a:ea typeface="Courier" charset="0"/>
                <a:cs typeface="Courier" charset="0"/>
              </a:rPr>
              <a:t>parpool</a:t>
            </a:r>
            <a:endParaRPr lang="en-US" dirty="0" smtClean="0">
              <a:latin typeface="Courier" charset="0"/>
              <a:ea typeface="Courier" charset="0"/>
              <a:cs typeface="Courier" charset="0"/>
            </a:endParaRPr>
          </a:p>
          <a:p>
            <a:r>
              <a:rPr lang="en-US" dirty="0" smtClean="0"/>
              <a:t>You can also set this explicitly in the GUI to do automatically</a:t>
            </a:r>
            <a:endParaRPr lang="en-US" dirty="0"/>
          </a:p>
        </p:txBody>
      </p:sp>
      <p:sp>
        <p:nvSpPr>
          <p:cNvPr id="4" name="Date Placeholder 3"/>
          <p:cNvSpPr>
            <a:spLocks noGrp="1"/>
          </p:cNvSpPr>
          <p:nvPr>
            <p:ph type="dt" sz="half" idx="10"/>
          </p:nvPr>
        </p:nvSpPr>
        <p:spPr/>
        <p:txBody>
          <a:bodyPr/>
          <a:lstStyle/>
          <a:p>
            <a:fld id="{87BDF91E-4784-A64F-90C3-AFA87485A9B5}"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26</a:t>
            </a:fld>
            <a:endParaRPr lang="en-US"/>
          </a:p>
        </p:txBody>
      </p:sp>
    </p:spTree>
    <p:extLst>
      <p:ext uri="{BB962C8B-B14F-4D97-AF65-F5344CB8AC3E}">
        <p14:creationId xmlns:p14="http://schemas.microsoft.com/office/powerpoint/2010/main" val="17990143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Starting a parallel pool from GUI</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638"/>
            <a:ext cx="9144000" cy="5042936"/>
          </a:xfrm>
          <a:prstGeom prst="rect">
            <a:avLst/>
          </a:prstGeom>
        </p:spPr>
      </p:pic>
      <p:sp>
        <p:nvSpPr>
          <p:cNvPr id="3" name="Date Placeholder 2"/>
          <p:cNvSpPr>
            <a:spLocks noGrp="1"/>
          </p:cNvSpPr>
          <p:nvPr>
            <p:ph type="dt" sz="half" idx="10"/>
          </p:nvPr>
        </p:nvSpPr>
        <p:spPr/>
        <p:txBody>
          <a:bodyPr/>
          <a:lstStyle/>
          <a:p>
            <a:fld id="{0014DC1D-B4B2-C046-8164-C0D8B0FE94D3}" type="datetime1">
              <a:rPr lang="en-US" smtClean="0"/>
              <a:t>5/15/17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27</a:t>
            </a:fld>
            <a:endParaRPr lang="en-US"/>
          </a:p>
        </p:txBody>
      </p:sp>
    </p:spTree>
    <p:extLst>
      <p:ext uri="{BB962C8B-B14F-4D97-AF65-F5344CB8AC3E}">
        <p14:creationId xmlns:p14="http://schemas.microsoft.com/office/powerpoint/2010/main" val="60955314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234" y="0"/>
            <a:ext cx="8191532" cy="1143000"/>
          </a:xfrm>
        </p:spPr>
        <p:txBody>
          <a:bodyPr/>
          <a:lstStyle/>
          <a:p>
            <a:r>
              <a:rPr lang="en-US" dirty="0" smtClean="0"/>
              <a:t>Parallel Preferences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38200"/>
            <a:ext cx="9144000" cy="5178323"/>
          </a:xfrm>
          <a:prstGeom prst="rect">
            <a:avLst/>
          </a:prstGeom>
        </p:spPr>
      </p:pic>
      <p:sp>
        <p:nvSpPr>
          <p:cNvPr id="3" name="Date Placeholder 2"/>
          <p:cNvSpPr>
            <a:spLocks noGrp="1"/>
          </p:cNvSpPr>
          <p:nvPr>
            <p:ph type="dt" sz="half" idx="10"/>
          </p:nvPr>
        </p:nvSpPr>
        <p:spPr/>
        <p:txBody>
          <a:bodyPr/>
          <a:lstStyle/>
          <a:p>
            <a:fld id="{C96B1BAE-35E0-054C-BB7E-58C9DD107428}" type="datetime1">
              <a:rPr lang="en-US" smtClean="0"/>
              <a:t>5/15/17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28</a:t>
            </a:fld>
            <a:endParaRPr lang="en-US"/>
          </a:p>
        </p:txBody>
      </p:sp>
    </p:spTree>
    <p:extLst>
      <p:ext uri="{BB962C8B-B14F-4D97-AF65-F5344CB8AC3E}">
        <p14:creationId xmlns:p14="http://schemas.microsoft.com/office/powerpoint/2010/main" val="105119767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parfor</a:t>
            </a:r>
            <a:endParaRPr lang="en-US" dirty="0"/>
          </a:p>
        </p:txBody>
      </p:sp>
      <p:sp>
        <p:nvSpPr>
          <p:cNvPr id="3" name="Content Placeholder 2"/>
          <p:cNvSpPr>
            <a:spLocks noGrp="1"/>
          </p:cNvSpPr>
          <p:nvPr>
            <p:ph idx="1"/>
          </p:nvPr>
        </p:nvSpPr>
        <p:spPr>
          <a:xfrm>
            <a:off x="296495" y="1417638"/>
            <a:ext cx="8227043" cy="4747194"/>
          </a:xfrm>
        </p:spPr>
        <p:txBody>
          <a:bodyPr>
            <a:normAutofit/>
          </a:bodyPr>
          <a:lstStyle/>
          <a:p>
            <a:r>
              <a:rPr lang="en-US" dirty="0" smtClean="0"/>
              <a:t>Loops are slow – this is a good place to start</a:t>
            </a:r>
          </a:p>
          <a:p>
            <a:r>
              <a:rPr lang="en-US" dirty="0" err="1" smtClean="0"/>
              <a:t>Matlab</a:t>
            </a:r>
            <a:r>
              <a:rPr lang="en-US" dirty="0" smtClean="0"/>
              <a:t> workers execute loop iterations in parallel on workers in parallel pool simultaneously</a:t>
            </a:r>
          </a:p>
          <a:p>
            <a:r>
              <a:rPr lang="en-US" dirty="0" err="1" smtClean="0"/>
              <a:t>Matlab</a:t>
            </a:r>
            <a:r>
              <a:rPr lang="en-US" dirty="0" smtClean="0"/>
              <a:t> client issues the </a:t>
            </a:r>
            <a:r>
              <a:rPr lang="en-US" dirty="0" err="1" smtClean="0"/>
              <a:t>parfor</a:t>
            </a:r>
            <a:r>
              <a:rPr lang="en-US" dirty="0" smtClean="0"/>
              <a:t> command and coordinates with workers </a:t>
            </a:r>
          </a:p>
          <a:p>
            <a:r>
              <a:rPr lang="en-US" dirty="0" smtClean="0"/>
              <a:t>Must have a parallel pool to use</a:t>
            </a:r>
          </a:p>
          <a:p>
            <a:r>
              <a:rPr lang="en-US" dirty="0" smtClean="0"/>
              <a:t>Cannot </a:t>
            </a:r>
            <a:r>
              <a:rPr lang="en-US" dirty="0"/>
              <a:t>nest </a:t>
            </a:r>
            <a:r>
              <a:rPr lang="en-US" dirty="0" err="1"/>
              <a:t>parfor</a:t>
            </a:r>
            <a:r>
              <a:rPr lang="en-US" dirty="0"/>
              <a:t> loops</a:t>
            </a:r>
          </a:p>
          <a:p>
            <a:endParaRPr lang="en-US" dirty="0" smtClean="0"/>
          </a:p>
        </p:txBody>
      </p:sp>
      <p:pic>
        <p:nvPicPr>
          <p:cNvPr id="4" name="Picture 3"/>
          <p:cNvPicPr>
            <a:picLocks noChangeAspect="1"/>
          </p:cNvPicPr>
          <p:nvPr/>
        </p:nvPicPr>
        <p:blipFill>
          <a:blip r:embed="rId2"/>
          <a:stretch>
            <a:fillRect/>
          </a:stretch>
        </p:blipFill>
        <p:spPr>
          <a:xfrm>
            <a:off x="1371600" y="4314825"/>
            <a:ext cx="6586537" cy="2042658"/>
          </a:xfrm>
          <a:prstGeom prst="rect">
            <a:avLst/>
          </a:prstGeom>
        </p:spPr>
      </p:pic>
      <p:sp>
        <p:nvSpPr>
          <p:cNvPr id="5" name="Date Placeholder 4"/>
          <p:cNvSpPr>
            <a:spLocks noGrp="1"/>
          </p:cNvSpPr>
          <p:nvPr>
            <p:ph type="dt" sz="half" idx="10"/>
          </p:nvPr>
        </p:nvSpPr>
        <p:spPr/>
        <p:txBody>
          <a:bodyPr/>
          <a:lstStyle/>
          <a:p>
            <a:fld id="{20530439-9FC6-4A4D-9D16-CE287C9BA87D}"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29</a:t>
            </a:fld>
            <a:endParaRPr lang="en-US"/>
          </a:p>
        </p:txBody>
      </p:sp>
    </p:spTree>
    <p:extLst>
      <p:ext uri="{BB962C8B-B14F-4D97-AF65-F5344CB8AC3E}">
        <p14:creationId xmlns:p14="http://schemas.microsoft.com/office/powerpoint/2010/main" val="11094137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code is </a:t>
            </a:r>
            <a:r>
              <a:rPr lang="en-US" dirty="0" err="1" smtClean="0"/>
              <a:t>sloooowwww</a:t>
            </a:r>
            <a:endParaRPr lang="en-US" dirty="0"/>
          </a:p>
        </p:txBody>
      </p:sp>
      <p:sp>
        <p:nvSpPr>
          <p:cNvPr id="3" name="Content Placeholder 2"/>
          <p:cNvSpPr>
            <a:spLocks noGrp="1"/>
          </p:cNvSpPr>
          <p:nvPr>
            <p:ph idx="1"/>
          </p:nvPr>
        </p:nvSpPr>
        <p:spPr/>
        <p:txBody>
          <a:bodyPr/>
          <a:lstStyle/>
          <a:p>
            <a:r>
              <a:rPr lang="en-US" dirty="0" smtClean="0"/>
              <a:t>What is the problem I have with my serial code?</a:t>
            </a:r>
          </a:p>
          <a:p>
            <a:pPr lvl="1"/>
            <a:r>
              <a:rPr lang="en-US" dirty="0" smtClean="0"/>
              <a:t>Is it too slow?  Where is it too slow?</a:t>
            </a:r>
          </a:p>
          <a:p>
            <a:r>
              <a:rPr lang="en-US" dirty="0" smtClean="0"/>
              <a:t>Can I </a:t>
            </a:r>
            <a:r>
              <a:rPr lang="en-US" dirty="0" err="1" smtClean="0"/>
              <a:t>vectorize</a:t>
            </a:r>
            <a:r>
              <a:rPr lang="en-US" dirty="0" smtClean="0"/>
              <a:t> my code to improve speedup?</a:t>
            </a:r>
          </a:p>
          <a:p>
            <a:r>
              <a:rPr lang="en-US" dirty="0" smtClean="0"/>
              <a:t>Can I use a function that implicitly uses parallelism?</a:t>
            </a:r>
          </a:p>
          <a:p>
            <a:r>
              <a:rPr lang="en-US" dirty="0" smtClean="0"/>
              <a:t>Can I use multi-threading?</a:t>
            </a:r>
          </a:p>
          <a:p>
            <a:r>
              <a:rPr lang="en-US" dirty="0" smtClean="0"/>
              <a:t>Do I have a for loop I am trying to speed up?</a:t>
            </a:r>
            <a:endParaRPr lang="en-US" dirty="0"/>
          </a:p>
        </p:txBody>
      </p:sp>
      <p:pic>
        <p:nvPicPr>
          <p:cNvPr id="4" name="Picture 3"/>
          <p:cNvPicPr>
            <a:picLocks noChangeAspect="1"/>
          </p:cNvPicPr>
          <p:nvPr/>
        </p:nvPicPr>
        <p:blipFill>
          <a:blip r:embed="rId2"/>
          <a:stretch>
            <a:fillRect/>
          </a:stretch>
        </p:blipFill>
        <p:spPr>
          <a:xfrm>
            <a:off x="873933" y="4177027"/>
            <a:ext cx="7358063" cy="2294225"/>
          </a:xfrm>
          <a:prstGeom prst="rect">
            <a:avLst/>
          </a:prstGeom>
        </p:spPr>
      </p:pic>
      <p:sp>
        <p:nvSpPr>
          <p:cNvPr id="5" name="Date Placeholder 4"/>
          <p:cNvSpPr>
            <a:spLocks noGrp="1"/>
          </p:cNvSpPr>
          <p:nvPr>
            <p:ph type="dt" sz="half" idx="10"/>
          </p:nvPr>
        </p:nvSpPr>
        <p:spPr/>
        <p:txBody>
          <a:bodyPr/>
          <a:lstStyle/>
          <a:p>
            <a:fld id="{41F79795-1BB6-7344-8690-0BFFC0632062}"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3</a:t>
            </a:fld>
            <a:endParaRPr lang="en-US"/>
          </a:p>
        </p:txBody>
      </p:sp>
    </p:spTree>
    <p:extLst>
      <p:ext uri="{BB962C8B-B14F-4D97-AF65-F5344CB8AC3E}">
        <p14:creationId xmlns:p14="http://schemas.microsoft.com/office/powerpoint/2010/main" val="35711822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Parallel and Not Parallel</a:t>
            </a:r>
            <a:endParaRPr lang="en-US" dirty="0"/>
          </a:p>
        </p:txBody>
      </p:sp>
      <p:sp>
        <p:nvSpPr>
          <p:cNvPr id="6" name="Content Placeholder 2"/>
          <p:cNvSpPr txBox="1">
            <a:spLocks/>
          </p:cNvSpPr>
          <p:nvPr/>
        </p:nvSpPr>
        <p:spPr>
          <a:xfrm>
            <a:off x="552921" y="2148844"/>
            <a:ext cx="3607178" cy="3931920"/>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342900" indent="-342900" algn="l" defTabSz="914400" rtl="0" eaLnBrk="1" latinLnBrk="0" hangingPunct="1">
              <a:spcBef>
                <a:spcPts val="2000"/>
              </a:spcBef>
              <a:buClr>
                <a:schemeClr val="tx1">
                  <a:lumMod val="75000"/>
                  <a:lumOff val="25000"/>
                </a:schemeClr>
              </a:buClr>
              <a:buFont typeface="Arial" pitchFamily="34" charset="0"/>
              <a:buChar char="•"/>
              <a:defRPr sz="2400" kern="1200">
                <a:solidFill>
                  <a:schemeClr val="dk1"/>
                </a:solidFill>
                <a:latin typeface="+mn-lt"/>
                <a:ea typeface="+mn-ea"/>
                <a:cs typeface="+mn-cs"/>
              </a:defRPr>
            </a:lvl1pPr>
            <a:lvl2pPr marL="579438" indent="-228600" algn="l" defTabSz="914400" rtl="0" eaLnBrk="1" latinLnBrk="0" hangingPunct="1">
              <a:spcBef>
                <a:spcPts val="600"/>
              </a:spcBef>
              <a:buClr>
                <a:schemeClr val="bg2">
                  <a:lumMod val="60000"/>
                  <a:lumOff val="40000"/>
                </a:schemeClr>
              </a:buClr>
              <a:buFont typeface="Arial" pitchFamily="34" charset="0"/>
              <a:buChar char="•"/>
              <a:defRPr sz="2200" kern="1200">
                <a:solidFill>
                  <a:schemeClr val="dk1"/>
                </a:solidFill>
                <a:latin typeface="+mn-lt"/>
                <a:ea typeface="+mn-ea"/>
                <a:cs typeface="+mn-cs"/>
              </a:defRPr>
            </a:lvl2pPr>
            <a:lvl3pPr marL="808038" indent="-228600" algn="l" defTabSz="914400" rtl="0" eaLnBrk="1" latinLnBrk="0" hangingPunct="1">
              <a:spcBef>
                <a:spcPts val="600"/>
              </a:spcBef>
              <a:buClr>
                <a:schemeClr val="tx1">
                  <a:lumMod val="75000"/>
                  <a:lumOff val="25000"/>
                </a:schemeClr>
              </a:buClr>
              <a:buFont typeface="Arial" pitchFamily="34" charset="0"/>
              <a:buChar char="•"/>
              <a:defRPr sz="2000" kern="1200">
                <a:solidFill>
                  <a:schemeClr val="dk1"/>
                </a:solidFill>
                <a:latin typeface="+mn-lt"/>
                <a:ea typeface="+mn-ea"/>
                <a:cs typeface="+mn-cs"/>
              </a:defRPr>
            </a:lvl3pPr>
            <a:lvl4pPr marL="1036638" indent="-228600" algn="l" defTabSz="914400" rtl="0" eaLnBrk="1" latinLnBrk="0" hangingPunct="1">
              <a:spcBef>
                <a:spcPts val="600"/>
              </a:spcBef>
              <a:buClr>
                <a:schemeClr val="bg2">
                  <a:lumMod val="60000"/>
                  <a:lumOff val="40000"/>
                </a:schemeClr>
              </a:buClr>
              <a:buFont typeface="Arial" pitchFamily="34" charset="0"/>
              <a:buChar char="•"/>
              <a:defRPr sz="1800" kern="1200">
                <a:solidFill>
                  <a:schemeClr val="dk1"/>
                </a:solidFill>
                <a:latin typeface="+mn-lt"/>
                <a:ea typeface="+mn-ea"/>
                <a:cs typeface="+mn-cs"/>
              </a:defRPr>
            </a:lvl4pPr>
            <a:lvl5pPr marL="1265238" indent="-228600" algn="l" defTabSz="914400" rtl="0" eaLnBrk="1" latinLnBrk="0" hangingPunct="1">
              <a:spcBef>
                <a:spcPts val="600"/>
              </a:spcBef>
              <a:buClr>
                <a:schemeClr val="tx1">
                  <a:lumMod val="75000"/>
                  <a:lumOff val="25000"/>
                </a:schemeClr>
              </a:buClr>
              <a:buFont typeface="Arial" pitchFamily="34" charset="0"/>
              <a:buChar char="•"/>
              <a:defRPr sz="1800" kern="1200">
                <a:solidFill>
                  <a:schemeClr val="dk1"/>
                </a:solidFill>
                <a:latin typeface="+mn-lt"/>
                <a:ea typeface="+mn-ea"/>
                <a:cs typeface="+mn-cs"/>
              </a:defRPr>
            </a:lvl5pPr>
            <a:lvl6pPr marL="1485900"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6pPr>
            <a:lvl7pPr marL="1712913"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smtClean="0">
                <a:solidFill>
                  <a:schemeClr val="dk1"/>
                </a:solidFill>
                <a:latin typeface="+mn-lt"/>
                <a:ea typeface="+mn-ea"/>
                <a:cs typeface="+mn-cs"/>
              </a:defRPr>
            </a:lvl7pPr>
            <a:lvl8pPr marL="1947863"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8pPr>
            <a:lvl9pPr marL="2174875"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a:solidFill>
                  <a:schemeClr val="dk1"/>
                </a:solidFill>
                <a:latin typeface="+mn-lt"/>
                <a:ea typeface="+mn-ea"/>
                <a:cs typeface="+mn-cs"/>
              </a:defRPr>
            </a:lvl9pPr>
          </a:lstStyle>
          <a:p>
            <a:pPr marL="0" indent="0">
              <a:buFont typeface="Arial" pitchFamily="34" charset="0"/>
              <a:buNone/>
            </a:pPr>
            <a:r>
              <a:rPr lang="en-US" dirty="0" smtClean="0"/>
              <a:t>Not Parallel:</a:t>
            </a:r>
          </a:p>
          <a:p>
            <a:pPr marL="0" indent="0">
              <a:buFont typeface="Arial" pitchFamily="34" charset="0"/>
              <a:buNone/>
            </a:pPr>
            <a:endParaRPr lang="en-US" dirty="0" smtClean="0">
              <a:latin typeface="Courier" charset="0"/>
              <a:ea typeface="Courier" charset="0"/>
              <a:cs typeface="Courier" charset="0"/>
            </a:endParaRPr>
          </a:p>
          <a:p>
            <a:pPr marL="0" indent="0">
              <a:buFont typeface="Arial" pitchFamily="34" charset="0"/>
              <a:buNone/>
            </a:pPr>
            <a:r>
              <a:rPr lang="en-US" dirty="0" smtClean="0">
                <a:latin typeface="Courier" charset="0"/>
                <a:ea typeface="Courier" charset="0"/>
                <a:cs typeface="Courier" charset="0"/>
              </a:rPr>
              <a:t>for </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=1:10</a:t>
            </a:r>
          </a:p>
          <a:p>
            <a:pPr marL="0" indent="0">
              <a:buFont typeface="Arial" pitchFamily="34" charset="0"/>
              <a:buNone/>
            </a:pPr>
            <a:r>
              <a:rPr lang="en-US" b="1" dirty="0" smtClean="0">
                <a:latin typeface="Courier" charset="0"/>
                <a:ea typeface="Courier" charset="0"/>
                <a:cs typeface="Courier" charset="0"/>
              </a:rPr>
              <a:t>   </a:t>
            </a:r>
            <a:r>
              <a:rPr lang="en-US" dirty="0" smtClean="0">
                <a:latin typeface="Courier" charset="0"/>
                <a:ea typeface="Courier" charset="0"/>
                <a:cs typeface="Courier" charset="0"/>
              </a:rPr>
              <a:t>x=x(</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a:t>
            </a:r>
          </a:p>
          <a:p>
            <a:pPr marL="0" indent="0">
              <a:buFont typeface="Arial" pitchFamily="34" charset="0"/>
              <a:buNone/>
            </a:pPr>
            <a:r>
              <a:rPr lang="en-US" dirty="0" smtClean="0">
                <a:latin typeface="Courier" charset="0"/>
                <a:ea typeface="Courier" charset="0"/>
                <a:cs typeface="Courier" charset="0"/>
              </a:rPr>
              <a:t>end</a:t>
            </a:r>
          </a:p>
          <a:p>
            <a:endParaRPr lang="en-US" dirty="0" smtClean="0"/>
          </a:p>
        </p:txBody>
      </p:sp>
      <p:sp>
        <p:nvSpPr>
          <p:cNvPr id="5" name="Content Placeholder 2"/>
          <p:cNvSpPr txBox="1">
            <a:spLocks/>
          </p:cNvSpPr>
          <p:nvPr/>
        </p:nvSpPr>
        <p:spPr>
          <a:xfrm>
            <a:off x="4751338" y="2148844"/>
            <a:ext cx="3607178" cy="3931920"/>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342900" indent="-342900" algn="l" defTabSz="914400" rtl="0" eaLnBrk="1" latinLnBrk="0" hangingPunct="1">
              <a:spcBef>
                <a:spcPts val="2000"/>
              </a:spcBef>
              <a:buClr>
                <a:schemeClr val="tx1">
                  <a:lumMod val="75000"/>
                  <a:lumOff val="25000"/>
                </a:schemeClr>
              </a:buClr>
              <a:buFont typeface="Arial" pitchFamily="34" charset="0"/>
              <a:buChar char="•"/>
              <a:defRPr sz="2400" kern="1200">
                <a:solidFill>
                  <a:schemeClr val="dk1"/>
                </a:solidFill>
                <a:latin typeface="+mn-lt"/>
                <a:ea typeface="+mn-ea"/>
                <a:cs typeface="+mn-cs"/>
              </a:defRPr>
            </a:lvl1pPr>
            <a:lvl2pPr marL="579438" indent="-228600" algn="l" defTabSz="914400" rtl="0" eaLnBrk="1" latinLnBrk="0" hangingPunct="1">
              <a:spcBef>
                <a:spcPts val="600"/>
              </a:spcBef>
              <a:buClr>
                <a:schemeClr val="bg2">
                  <a:lumMod val="60000"/>
                  <a:lumOff val="40000"/>
                </a:schemeClr>
              </a:buClr>
              <a:buFont typeface="Arial" pitchFamily="34" charset="0"/>
              <a:buChar char="•"/>
              <a:defRPr sz="2200" kern="1200">
                <a:solidFill>
                  <a:schemeClr val="dk1"/>
                </a:solidFill>
                <a:latin typeface="+mn-lt"/>
                <a:ea typeface="+mn-ea"/>
                <a:cs typeface="+mn-cs"/>
              </a:defRPr>
            </a:lvl2pPr>
            <a:lvl3pPr marL="808038" indent="-228600" algn="l" defTabSz="914400" rtl="0" eaLnBrk="1" latinLnBrk="0" hangingPunct="1">
              <a:spcBef>
                <a:spcPts val="600"/>
              </a:spcBef>
              <a:buClr>
                <a:schemeClr val="tx1">
                  <a:lumMod val="75000"/>
                  <a:lumOff val="25000"/>
                </a:schemeClr>
              </a:buClr>
              <a:buFont typeface="Arial" pitchFamily="34" charset="0"/>
              <a:buChar char="•"/>
              <a:defRPr sz="2000" kern="1200">
                <a:solidFill>
                  <a:schemeClr val="dk1"/>
                </a:solidFill>
                <a:latin typeface="+mn-lt"/>
                <a:ea typeface="+mn-ea"/>
                <a:cs typeface="+mn-cs"/>
              </a:defRPr>
            </a:lvl3pPr>
            <a:lvl4pPr marL="1036638" indent="-228600" algn="l" defTabSz="914400" rtl="0" eaLnBrk="1" latinLnBrk="0" hangingPunct="1">
              <a:spcBef>
                <a:spcPts val="600"/>
              </a:spcBef>
              <a:buClr>
                <a:schemeClr val="bg2">
                  <a:lumMod val="60000"/>
                  <a:lumOff val="40000"/>
                </a:schemeClr>
              </a:buClr>
              <a:buFont typeface="Arial" pitchFamily="34" charset="0"/>
              <a:buChar char="•"/>
              <a:defRPr sz="1800" kern="1200">
                <a:solidFill>
                  <a:schemeClr val="dk1"/>
                </a:solidFill>
                <a:latin typeface="+mn-lt"/>
                <a:ea typeface="+mn-ea"/>
                <a:cs typeface="+mn-cs"/>
              </a:defRPr>
            </a:lvl4pPr>
            <a:lvl5pPr marL="1265238" indent="-228600" algn="l" defTabSz="914400" rtl="0" eaLnBrk="1" latinLnBrk="0" hangingPunct="1">
              <a:spcBef>
                <a:spcPts val="600"/>
              </a:spcBef>
              <a:buClr>
                <a:schemeClr val="tx1">
                  <a:lumMod val="75000"/>
                  <a:lumOff val="25000"/>
                </a:schemeClr>
              </a:buClr>
              <a:buFont typeface="Arial" pitchFamily="34" charset="0"/>
              <a:buChar char="•"/>
              <a:defRPr sz="1800" kern="1200">
                <a:solidFill>
                  <a:schemeClr val="dk1"/>
                </a:solidFill>
                <a:latin typeface="+mn-lt"/>
                <a:ea typeface="+mn-ea"/>
                <a:cs typeface="+mn-cs"/>
              </a:defRPr>
            </a:lvl5pPr>
            <a:lvl6pPr marL="1485900"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6pPr>
            <a:lvl7pPr marL="1712913"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smtClean="0">
                <a:solidFill>
                  <a:schemeClr val="dk1"/>
                </a:solidFill>
                <a:latin typeface="+mn-lt"/>
                <a:ea typeface="+mn-ea"/>
                <a:cs typeface="+mn-cs"/>
              </a:defRPr>
            </a:lvl7pPr>
            <a:lvl8pPr marL="1947863"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dk1"/>
                </a:solidFill>
                <a:latin typeface="+mn-lt"/>
                <a:ea typeface="+mn-ea"/>
                <a:cs typeface="+mn-cs"/>
              </a:defRPr>
            </a:lvl8pPr>
            <a:lvl9pPr marL="2174875"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a:solidFill>
                  <a:schemeClr val="dk1"/>
                </a:solidFill>
                <a:latin typeface="+mn-lt"/>
                <a:ea typeface="+mn-ea"/>
                <a:cs typeface="+mn-cs"/>
              </a:defRPr>
            </a:lvl9pPr>
          </a:lstStyle>
          <a:p>
            <a:pPr marL="0" indent="0">
              <a:buFont typeface="Arial" pitchFamily="34" charset="0"/>
              <a:buNone/>
            </a:pPr>
            <a:r>
              <a:rPr lang="en-US" dirty="0" smtClean="0"/>
              <a:t>Parallel:</a:t>
            </a:r>
          </a:p>
          <a:p>
            <a:pPr marL="0" indent="0">
              <a:buFont typeface="Arial" pitchFamily="34" charset="0"/>
              <a:buNone/>
            </a:pPr>
            <a:endParaRPr lang="en-US" dirty="0" smtClean="0">
              <a:latin typeface="Courier" charset="0"/>
              <a:ea typeface="Courier" charset="0"/>
              <a:cs typeface="Courier" charset="0"/>
            </a:endParaRPr>
          </a:p>
          <a:p>
            <a:pPr marL="0" indent="0">
              <a:buFont typeface="Arial" pitchFamily="34" charset="0"/>
              <a:buNone/>
            </a:pPr>
            <a:r>
              <a:rPr lang="en-US" dirty="0" err="1" smtClean="0">
                <a:latin typeface="Courier" charset="0"/>
                <a:ea typeface="Courier" charset="0"/>
                <a:cs typeface="Courier" charset="0"/>
              </a:rPr>
              <a:t>parfor</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=1:10</a:t>
            </a:r>
          </a:p>
          <a:p>
            <a:pPr marL="0" indent="0">
              <a:buFont typeface="Arial" pitchFamily="34" charset="0"/>
              <a:buNone/>
            </a:pPr>
            <a:r>
              <a:rPr lang="en-US" b="1" dirty="0" smtClean="0">
                <a:latin typeface="Courier" charset="0"/>
                <a:ea typeface="Courier" charset="0"/>
                <a:cs typeface="Courier" charset="0"/>
              </a:rPr>
              <a:t>   </a:t>
            </a:r>
            <a:r>
              <a:rPr lang="en-US" dirty="0" smtClean="0">
                <a:latin typeface="Courier" charset="0"/>
                <a:ea typeface="Courier" charset="0"/>
                <a:cs typeface="Courier" charset="0"/>
              </a:rPr>
              <a:t>x=x(</a:t>
            </a:r>
            <a:r>
              <a:rPr lang="en-US" dirty="0" err="1" smtClean="0">
                <a:latin typeface="Courier" charset="0"/>
                <a:ea typeface="Courier" charset="0"/>
                <a:cs typeface="Courier" charset="0"/>
              </a:rPr>
              <a:t>i</a:t>
            </a:r>
            <a:r>
              <a:rPr lang="en-US" dirty="0" smtClean="0">
                <a:latin typeface="Courier" charset="0"/>
                <a:ea typeface="Courier" charset="0"/>
                <a:cs typeface="Courier" charset="0"/>
              </a:rPr>
              <a:t>)+1;</a:t>
            </a:r>
          </a:p>
          <a:p>
            <a:pPr marL="0" indent="0">
              <a:buFont typeface="Arial" pitchFamily="34" charset="0"/>
              <a:buNone/>
            </a:pPr>
            <a:r>
              <a:rPr lang="en-US" dirty="0" smtClean="0">
                <a:latin typeface="Courier" charset="0"/>
                <a:ea typeface="Courier" charset="0"/>
                <a:cs typeface="Courier" charset="0"/>
              </a:rPr>
              <a:t>end</a:t>
            </a:r>
          </a:p>
          <a:p>
            <a:endParaRPr lang="en-US" dirty="0" smtClean="0"/>
          </a:p>
        </p:txBody>
      </p:sp>
      <p:sp>
        <p:nvSpPr>
          <p:cNvPr id="3" name="Date Placeholder 2"/>
          <p:cNvSpPr>
            <a:spLocks noGrp="1"/>
          </p:cNvSpPr>
          <p:nvPr>
            <p:ph type="dt" sz="half" idx="10"/>
          </p:nvPr>
        </p:nvSpPr>
        <p:spPr/>
        <p:txBody>
          <a:bodyPr/>
          <a:lstStyle/>
          <a:p>
            <a:fld id="{97666175-E4F5-0544-94BC-2B62B66E389C}" type="datetime1">
              <a:rPr lang="en-US" smtClean="0"/>
              <a:t>5/15/17</a:t>
            </a:fld>
            <a:endParaRPr lang="en-US"/>
          </a:p>
        </p:txBody>
      </p:sp>
      <p:sp>
        <p:nvSpPr>
          <p:cNvPr id="4" name="Footer Placeholder 3"/>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30</a:t>
            </a:fld>
            <a:endParaRPr lang="en-US"/>
          </a:p>
        </p:txBody>
      </p:sp>
    </p:spTree>
    <p:extLst>
      <p:ext uri="{BB962C8B-B14F-4D97-AF65-F5344CB8AC3E}">
        <p14:creationId xmlns:p14="http://schemas.microsoft.com/office/powerpoint/2010/main" val="2671521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a:t>
            </a:r>
            <a:r>
              <a:rPr lang="en-US" dirty="0" err="1" smtClean="0"/>
              <a:t>Parfor</a:t>
            </a:r>
            <a:endParaRPr lang="en-US" dirty="0"/>
          </a:p>
        </p:txBody>
      </p:sp>
      <p:sp>
        <p:nvSpPr>
          <p:cNvPr id="3" name="Content Placeholder 2"/>
          <p:cNvSpPr>
            <a:spLocks noGrp="1"/>
          </p:cNvSpPr>
          <p:nvPr>
            <p:ph idx="1"/>
          </p:nvPr>
        </p:nvSpPr>
        <p:spPr/>
        <p:txBody>
          <a:bodyPr/>
          <a:lstStyle/>
          <a:p>
            <a:r>
              <a:rPr lang="en-US" dirty="0" smtClean="0"/>
              <a:t>If you have determined your for loop is causing a bottleneck</a:t>
            </a:r>
          </a:p>
          <a:p>
            <a:r>
              <a:rPr lang="en-US" dirty="0" smtClean="0"/>
              <a:t>If your loop iterations are completely independent</a:t>
            </a:r>
          </a:p>
          <a:p>
            <a:pPr lvl="1"/>
            <a:r>
              <a:rPr lang="en-US" dirty="0" smtClean="0"/>
              <a:t>Many iterations of the same calculation</a:t>
            </a:r>
          </a:p>
          <a:p>
            <a:r>
              <a:rPr lang="en-US" dirty="0" smtClean="0"/>
              <a:t>If you are not making any global variable declarations</a:t>
            </a:r>
          </a:p>
          <a:p>
            <a:r>
              <a:rPr lang="en-US" dirty="0" smtClean="0"/>
              <a:t>Your loop does not contain any break or return statements</a:t>
            </a:r>
          </a:p>
          <a:p>
            <a:r>
              <a:rPr lang="en-US" dirty="0" smtClean="0"/>
              <a:t>If you have the PCT</a:t>
            </a:r>
            <a:endParaRPr lang="en-US" dirty="0"/>
          </a:p>
        </p:txBody>
      </p:sp>
      <p:sp>
        <p:nvSpPr>
          <p:cNvPr id="4" name="Date Placeholder 3"/>
          <p:cNvSpPr>
            <a:spLocks noGrp="1"/>
          </p:cNvSpPr>
          <p:nvPr>
            <p:ph type="dt" sz="half" idx="10"/>
          </p:nvPr>
        </p:nvSpPr>
        <p:spPr/>
        <p:txBody>
          <a:bodyPr/>
          <a:lstStyle/>
          <a:p>
            <a:fld id="{DF1ECDBB-BFE2-8F49-BEC3-595D1D3EA3DC}"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31</a:t>
            </a:fld>
            <a:endParaRPr lang="en-US"/>
          </a:p>
        </p:txBody>
      </p:sp>
    </p:spTree>
    <p:extLst>
      <p:ext uri="{BB962C8B-B14F-4D97-AF65-F5344CB8AC3E}">
        <p14:creationId xmlns:p14="http://schemas.microsoft.com/office/powerpoint/2010/main" val="7963084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Running </a:t>
            </a:r>
            <a:r>
              <a:rPr lang="en-US" dirty="0" err="1" smtClean="0"/>
              <a:t>Matlab</a:t>
            </a:r>
            <a:r>
              <a:rPr lang="en-US" dirty="0" smtClean="0"/>
              <a:t> in Parallel</a:t>
            </a:r>
            <a:endParaRPr lang="en-US" dirty="0"/>
          </a:p>
        </p:txBody>
      </p:sp>
      <p:sp>
        <p:nvSpPr>
          <p:cNvPr id="3" name="Content Placeholder 2"/>
          <p:cNvSpPr>
            <a:spLocks noGrp="1"/>
          </p:cNvSpPr>
          <p:nvPr>
            <p:ph idx="1"/>
          </p:nvPr>
        </p:nvSpPr>
        <p:spPr>
          <a:xfrm>
            <a:off x="669536" y="2133601"/>
            <a:ext cx="7737629" cy="3931920"/>
          </a:xfrm>
        </p:spPr>
        <p:txBody>
          <a:bodyPr>
            <a:normAutofit/>
          </a:bodyPr>
          <a:lstStyle/>
          <a:p>
            <a:r>
              <a:rPr lang="en-US" dirty="0" smtClean="0"/>
              <a:t>Let’s take a serial for loop and convert it to run in parallel</a:t>
            </a:r>
          </a:p>
          <a:p>
            <a:endParaRPr lang="en-US" dirty="0"/>
          </a:p>
          <a:p>
            <a:pPr marL="114300" indent="0">
              <a:buNone/>
            </a:pPr>
            <a:r>
              <a:rPr lang="en-US" dirty="0" smtClean="0"/>
              <a:t>	</a:t>
            </a:r>
            <a:r>
              <a:rPr lang="en-US" dirty="0" err="1" smtClean="0"/>
              <a:t>parallel_std.sh</a:t>
            </a:r>
            <a:endParaRPr lang="en-US" dirty="0" smtClean="0"/>
          </a:p>
          <a:p>
            <a:pPr marL="114300" indent="0">
              <a:buNone/>
            </a:pPr>
            <a:r>
              <a:rPr lang="en-US" dirty="0"/>
              <a:t>	</a:t>
            </a:r>
            <a:r>
              <a:rPr lang="en-US" dirty="0" err="1" smtClean="0"/>
              <a:t>parallel_std.m</a:t>
            </a:r>
            <a:endParaRPr lang="en-US" dirty="0" smtClean="0"/>
          </a:p>
          <a:p>
            <a:endParaRPr lang="en-US" dirty="0" smtClean="0"/>
          </a:p>
        </p:txBody>
      </p:sp>
      <p:sp>
        <p:nvSpPr>
          <p:cNvPr id="4" name="Date Placeholder 3"/>
          <p:cNvSpPr>
            <a:spLocks noGrp="1"/>
          </p:cNvSpPr>
          <p:nvPr>
            <p:ph type="dt" sz="half" idx="10"/>
          </p:nvPr>
        </p:nvSpPr>
        <p:spPr/>
        <p:txBody>
          <a:bodyPr/>
          <a:lstStyle/>
          <a:p>
            <a:fld id="{B29FB99E-B0C1-DC4D-B6C8-991C8B7D545C}"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32</a:t>
            </a:fld>
            <a:endParaRPr lang="en-US"/>
          </a:p>
        </p:txBody>
      </p:sp>
    </p:spTree>
    <p:extLst>
      <p:ext uri="{BB962C8B-B14F-4D97-AF65-F5344CB8AC3E}">
        <p14:creationId xmlns:p14="http://schemas.microsoft.com/office/powerpoint/2010/main" val="13687956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Turn</a:t>
            </a:r>
            <a:endParaRPr lang="en-US" dirty="0"/>
          </a:p>
        </p:txBody>
      </p:sp>
      <p:sp>
        <p:nvSpPr>
          <p:cNvPr id="3" name="Content Placeholder 2"/>
          <p:cNvSpPr>
            <a:spLocks noGrp="1"/>
          </p:cNvSpPr>
          <p:nvPr>
            <p:ph idx="1"/>
          </p:nvPr>
        </p:nvSpPr>
        <p:spPr/>
        <p:txBody>
          <a:bodyPr/>
          <a:lstStyle/>
          <a:p>
            <a:r>
              <a:rPr lang="en-US" dirty="0" smtClean="0"/>
              <a:t>Write up </a:t>
            </a:r>
            <a:r>
              <a:rPr lang="en-US" dirty="0" err="1" smtClean="0"/>
              <a:t>Matlab</a:t>
            </a:r>
            <a:r>
              <a:rPr lang="en-US" dirty="0" smtClean="0"/>
              <a:t> code that instructs each of the workers to print ”Hello World” each time the </a:t>
            </a:r>
            <a:r>
              <a:rPr lang="en-US" dirty="0" err="1" smtClean="0"/>
              <a:t>parfor</a:t>
            </a:r>
            <a:r>
              <a:rPr lang="en-US" dirty="0" smtClean="0"/>
              <a:t> loop runs</a:t>
            </a:r>
          </a:p>
          <a:p>
            <a:r>
              <a:rPr lang="en-US" dirty="0" smtClean="0"/>
              <a:t>Use 24 workers</a:t>
            </a:r>
          </a:p>
          <a:p>
            <a:r>
              <a:rPr lang="en-US" dirty="0" smtClean="0"/>
              <a:t>Set up your </a:t>
            </a:r>
            <a:r>
              <a:rPr lang="en-US" dirty="0" err="1" smtClean="0"/>
              <a:t>slurm</a:t>
            </a:r>
            <a:r>
              <a:rPr lang="en-US" dirty="0" smtClean="0"/>
              <a:t> configurations properly</a:t>
            </a:r>
          </a:p>
        </p:txBody>
      </p:sp>
      <p:sp>
        <p:nvSpPr>
          <p:cNvPr id="4" name="Date Placeholder 3"/>
          <p:cNvSpPr>
            <a:spLocks noGrp="1"/>
          </p:cNvSpPr>
          <p:nvPr>
            <p:ph type="dt" sz="half" idx="10"/>
          </p:nvPr>
        </p:nvSpPr>
        <p:spPr/>
        <p:txBody>
          <a:bodyPr/>
          <a:lstStyle/>
          <a:p>
            <a:fld id="{98D87CB1-690B-AF4C-8977-30517BDD0312}"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33</a:t>
            </a:fld>
            <a:endParaRPr lang="en-US"/>
          </a:p>
        </p:txBody>
      </p:sp>
    </p:spTree>
    <p:extLst>
      <p:ext uri="{BB962C8B-B14F-4D97-AF65-F5344CB8AC3E}">
        <p14:creationId xmlns:p14="http://schemas.microsoft.com/office/powerpoint/2010/main" val="4063754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a:t>
            </a:r>
            <a:endParaRPr lang="en-US" dirty="0"/>
          </a:p>
        </p:txBody>
      </p:sp>
      <p:sp>
        <p:nvSpPr>
          <p:cNvPr id="3" name="Content Placeholder 2"/>
          <p:cNvSpPr>
            <a:spLocks noGrp="1"/>
          </p:cNvSpPr>
          <p:nvPr>
            <p:ph idx="1"/>
          </p:nvPr>
        </p:nvSpPr>
        <p:spPr/>
        <p:txBody>
          <a:bodyPr/>
          <a:lstStyle/>
          <a:p>
            <a:r>
              <a:rPr lang="en-US" dirty="0" err="1" smtClean="0"/>
              <a:t>Parallel_hello_world.sh</a:t>
            </a:r>
            <a:endParaRPr lang="en-US" dirty="0" smtClean="0"/>
          </a:p>
          <a:p>
            <a:r>
              <a:rPr lang="en-US" dirty="0" err="1" smtClean="0"/>
              <a:t>Parallel_hello_world.m</a:t>
            </a:r>
            <a:endParaRPr lang="en-US" dirty="0"/>
          </a:p>
        </p:txBody>
      </p:sp>
      <p:sp>
        <p:nvSpPr>
          <p:cNvPr id="4" name="Date Placeholder 3"/>
          <p:cNvSpPr>
            <a:spLocks noGrp="1"/>
          </p:cNvSpPr>
          <p:nvPr>
            <p:ph type="dt" sz="half" idx="10"/>
          </p:nvPr>
        </p:nvSpPr>
        <p:spPr/>
        <p:txBody>
          <a:bodyPr/>
          <a:lstStyle/>
          <a:p>
            <a:fld id="{98D87CB1-690B-AF4C-8977-30517BDD0312}"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34</a:t>
            </a:fld>
            <a:endParaRPr lang="en-US"/>
          </a:p>
        </p:txBody>
      </p:sp>
      <p:pic>
        <p:nvPicPr>
          <p:cNvPr id="7" name="Picture 6"/>
          <p:cNvPicPr>
            <a:picLocks noChangeAspect="1"/>
          </p:cNvPicPr>
          <p:nvPr/>
        </p:nvPicPr>
        <p:blipFill>
          <a:blip r:embed="rId2"/>
          <a:stretch>
            <a:fillRect/>
          </a:stretch>
        </p:blipFill>
        <p:spPr>
          <a:xfrm>
            <a:off x="5013958" y="1142999"/>
            <a:ext cx="3347146" cy="4187825"/>
          </a:xfrm>
          <a:prstGeom prst="rect">
            <a:avLst/>
          </a:prstGeom>
        </p:spPr>
      </p:pic>
    </p:spTree>
    <p:extLst>
      <p:ext uri="{BB962C8B-B14F-4D97-AF65-F5344CB8AC3E}">
        <p14:creationId xmlns:p14="http://schemas.microsoft.com/office/powerpoint/2010/main" val="21122210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Pmode</a:t>
            </a:r>
            <a:endParaRPr lang="en-US" dirty="0"/>
          </a:p>
        </p:txBody>
      </p:sp>
      <p:sp>
        <p:nvSpPr>
          <p:cNvPr id="3" name="Content Placeholder 2"/>
          <p:cNvSpPr>
            <a:spLocks noGrp="1"/>
          </p:cNvSpPr>
          <p:nvPr>
            <p:ph idx="1"/>
          </p:nvPr>
        </p:nvSpPr>
        <p:spPr>
          <a:xfrm>
            <a:off x="457199" y="1600200"/>
            <a:ext cx="8358189" cy="4688490"/>
          </a:xfrm>
        </p:spPr>
        <p:txBody>
          <a:bodyPr>
            <a:normAutofit fontScale="85000" lnSpcReduction="20000"/>
          </a:bodyPr>
          <a:lstStyle/>
          <a:p>
            <a:r>
              <a:rPr lang="en-US" dirty="0" smtClean="0"/>
              <a:t>One last thing…</a:t>
            </a:r>
          </a:p>
          <a:p>
            <a:r>
              <a:rPr lang="en-US" dirty="0" smtClean="0"/>
              <a:t>There’s a parallel profiler GUI</a:t>
            </a:r>
          </a:p>
          <a:p>
            <a:r>
              <a:rPr lang="en-US" dirty="0" smtClean="0"/>
              <a:t>Let’s start it up!</a:t>
            </a:r>
          </a:p>
          <a:p>
            <a:pPr marL="114300" indent="0">
              <a:buNone/>
            </a:pPr>
            <a:r>
              <a:rPr lang="en-US" dirty="0">
                <a:latin typeface="Courier" charset="0"/>
                <a:ea typeface="Courier" charset="0"/>
                <a:cs typeface="Courier" charset="0"/>
              </a:rPr>
              <a:t> </a:t>
            </a:r>
            <a:r>
              <a:rPr lang="en-US" dirty="0" smtClean="0">
                <a:latin typeface="Courier" charset="0"/>
                <a:ea typeface="Courier" charset="0"/>
                <a:cs typeface="Courier" charset="0"/>
              </a:rPr>
              <a:t>  </a:t>
            </a:r>
            <a:endParaRPr lang="en-US" dirty="0" smtClean="0">
              <a:latin typeface="Courier" charset="0"/>
              <a:ea typeface="Courier" charset="0"/>
              <a:cs typeface="Courier" charset="0"/>
            </a:endParaRPr>
          </a:p>
          <a:p>
            <a:pPr marL="114300" indent="0">
              <a:buNone/>
            </a:pPr>
            <a:r>
              <a:rPr lang="en-US" dirty="0" smtClean="0">
                <a:latin typeface="Courier" charset="0"/>
                <a:ea typeface="Courier" charset="0"/>
                <a:cs typeface="Courier" charset="0"/>
              </a:rPr>
              <a:t>   ml </a:t>
            </a:r>
            <a:r>
              <a:rPr lang="en-US" dirty="0" err="1" smtClean="0">
                <a:latin typeface="Courier" charset="0"/>
                <a:ea typeface="Courier" charset="0"/>
                <a:cs typeface="Courier" charset="0"/>
              </a:rPr>
              <a:t>slurm</a:t>
            </a:r>
            <a:r>
              <a:rPr lang="en-US" dirty="0" smtClean="0">
                <a:latin typeface="Courier" charset="0"/>
                <a:ea typeface="Courier" charset="0"/>
                <a:cs typeface="Courier" charset="0"/>
              </a:rPr>
              <a:t>/summit</a:t>
            </a:r>
            <a:endParaRPr lang="en-US" dirty="0" smtClean="0">
              <a:latin typeface="Courier" charset="0"/>
              <a:ea typeface="Courier" charset="0"/>
              <a:cs typeface="Courier" charset="0"/>
            </a:endParaRPr>
          </a:p>
          <a:p>
            <a:pPr marL="114300" indent="0">
              <a:buNone/>
            </a:pPr>
            <a:r>
              <a:rPr lang="en-US" dirty="0">
                <a:latin typeface="Courier" charset="0"/>
                <a:ea typeface="Courier" charset="0"/>
                <a:cs typeface="Courier" charset="0"/>
              </a:rPr>
              <a:t> </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sinteractive</a:t>
            </a:r>
            <a:r>
              <a:rPr lang="en-US" dirty="0" smtClean="0">
                <a:latin typeface="Courier" charset="0"/>
                <a:ea typeface="Courier" charset="0"/>
                <a:cs typeface="Courier" charset="0"/>
              </a:rPr>
              <a:t> –-</a:t>
            </a:r>
            <a:r>
              <a:rPr lang="en-US" dirty="0" smtClean="0">
                <a:latin typeface="Courier" charset="0"/>
                <a:ea typeface="Courier" charset="0"/>
                <a:cs typeface="Courier" charset="0"/>
              </a:rPr>
              <a:t>reservation=parallelD2 </a:t>
            </a:r>
          </a:p>
          <a:p>
            <a:pPr marL="114300" indent="0">
              <a:buNone/>
            </a:pPr>
            <a:r>
              <a:rPr lang="en-US" dirty="0">
                <a:latin typeface="Courier" charset="0"/>
                <a:ea typeface="Courier" charset="0"/>
                <a:cs typeface="Courier" charset="0"/>
              </a:rPr>
              <a:t> </a:t>
            </a:r>
            <a:r>
              <a:rPr lang="en-US" dirty="0" smtClean="0">
                <a:latin typeface="Courier" charset="0"/>
                <a:ea typeface="Courier" charset="0"/>
                <a:cs typeface="Courier" charset="0"/>
              </a:rPr>
              <a:t>  </a:t>
            </a:r>
            <a:r>
              <a:rPr lang="en-US" dirty="0" smtClean="0">
                <a:latin typeface="Courier" charset="0"/>
                <a:ea typeface="Courier" charset="0"/>
                <a:cs typeface="Courier" charset="0"/>
              </a:rPr>
              <a:t>–-</a:t>
            </a:r>
            <a:r>
              <a:rPr lang="en-US" smtClean="0">
                <a:latin typeface="Courier" charset="0"/>
                <a:ea typeface="Courier" charset="0"/>
                <a:cs typeface="Courier" charset="0"/>
              </a:rPr>
              <a:t>ntasks</a:t>
            </a:r>
            <a:r>
              <a:rPr lang="en-US" dirty="0" smtClean="0">
                <a:latin typeface="Courier" charset="0"/>
                <a:ea typeface="Courier" charset="0"/>
                <a:cs typeface="Courier" charset="0"/>
              </a:rPr>
              <a:t>=24 –-nodes=1</a:t>
            </a:r>
          </a:p>
          <a:p>
            <a:pPr marL="114300" indent="0">
              <a:buNone/>
            </a:pPr>
            <a:r>
              <a:rPr lang="en-US" dirty="0">
                <a:latin typeface="Courier" charset="0"/>
                <a:ea typeface="Courier" charset="0"/>
                <a:cs typeface="Courier" charset="0"/>
              </a:rPr>
              <a:t> </a:t>
            </a:r>
            <a:r>
              <a:rPr lang="en-US" dirty="0" smtClean="0">
                <a:latin typeface="Courier" charset="0"/>
                <a:ea typeface="Courier" charset="0"/>
                <a:cs typeface="Courier" charset="0"/>
              </a:rPr>
              <a:t>  ml </a:t>
            </a:r>
            <a:r>
              <a:rPr lang="en-US" dirty="0" err="1" smtClean="0">
                <a:latin typeface="Courier" charset="0"/>
                <a:ea typeface="Courier" charset="0"/>
                <a:cs typeface="Courier" charset="0"/>
              </a:rPr>
              <a:t>matlab</a:t>
            </a:r>
            <a:endParaRPr lang="en-US" dirty="0" smtClean="0">
              <a:latin typeface="Courier" charset="0"/>
              <a:ea typeface="Courier" charset="0"/>
              <a:cs typeface="Courier" charset="0"/>
            </a:endParaRPr>
          </a:p>
          <a:p>
            <a:pPr marL="114300" indent="0">
              <a:buNone/>
            </a:pPr>
            <a:r>
              <a:rPr lang="en-US" dirty="0">
                <a:latin typeface="Courier" charset="0"/>
                <a:ea typeface="Courier" charset="0"/>
                <a:cs typeface="Courier" charset="0"/>
              </a:rPr>
              <a:t> </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matlab</a:t>
            </a:r>
            <a:endParaRPr lang="en-US" dirty="0" smtClean="0">
              <a:latin typeface="Courier" charset="0"/>
              <a:ea typeface="Courier" charset="0"/>
              <a:cs typeface="Courier" charset="0"/>
            </a:endParaRPr>
          </a:p>
          <a:p>
            <a:endParaRPr lang="en-US" dirty="0" smtClean="0"/>
          </a:p>
          <a:p>
            <a:r>
              <a:rPr lang="en-US" dirty="0" smtClean="0"/>
              <a:t>Once </a:t>
            </a:r>
            <a:r>
              <a:rPr lang="en-US" dirty="0" err="1" smtClean="0"/>
              <a:t>Matlab</a:t>
            </a:r>
            <a:r>
              <a:rPr lang="en-US" dirty="0" smtClean="0"/>
              <a:t> starts, type </a:t>
            </a:r>
            <a:r>
              <a:rPr lang="en-US" dirty="0" err="1" smtClean="0">
                <a:latin typeface="Courier" charset="0"/>
                <a:ea typeface="Courier" charset="0"/>
                <a:cs typeface="Courier" charset="0"/>
              </a:rPr>
              <a:t>pmode</a:t>
            </a:r>
            <a:r>
              <a:rPr lang="en-US" dirty="0" smtClean="0">
                <a:latin typeface="Courier" charset="0"/>
                <a:ea typeface="Courier" charset="0"/>
                <a:cs typeface="Courier" charset="0"/>
              </a:rPr>
              <a:t> start</a:t>
            </a:r>
          </a:p>
          <a:p>
            <a:pPr marL="411480" lvl="1" indent="0">
              <a:buNone/>
            </a:pPr>
            <a:r>
              <a:rPr lang="en-US" dirty="0" smtClean="0"/>
              <a:t>				  </a:t>
            </a:r>
            <a:r>
              <a:rPr lang="en-US" dirty="0" smtClean="0">
                <a:latin typeface="Courier" charset="0"/>
                <a:ea typeface="Courier" charset="0"/>
                <a:cs typeface="Courier" charset="0"/>
              </a:rPr>
              <a:t>x=2*</a:t>
            </a:r>
            <a:r>
              <a:rPr lang="en-US" dirty="0" err="1" smtClean="0">
                <a:latin typeface="Courier" charset="0"/>
                <a:ea typeface="Courier" charset="0"/>
                <a:cs typeface="Courier" charset="0"/>
              </a:rPr>
              <a:t>labindex</a:t>
            </a:r>
            <a:endParaRPr lang="en-US" dirty="0" smtClean="0">
              <a:latin typeface="Courier" charset="0"/>
              <a:ea typeface="Courier" charset="0"/>
              <a:cs typeface="Courier" charset="0"/>
            </a:endParaRPr>
          </a:p>
          <a:p>
            <a:endParaRPr lang="en-US" dirty="0" smtClean="0"/>
          </a:p>
          <a:p>
            <a:r>
              <a:rPr lang="en-US" dirty="0" smtClean="0"/>
              <a:t>This will only work if you have X-windows installed on your local system</a:t>
            </a:r>
            <a:endParaRPr lang="en-US" dirty="0"/>
          </a:p>
        </p:txBody>
      </p:sp>
      <p:sp>
        <p:nvSpPr>
          <p:cNvPr id="4" name="Date Placeholder 3"/>
          <p:cNvSpPr>
            <a:spLocks noGrp="1"/>
          </p:cNvSpPr>
          <p:nvPr>
            <p:ph type="dt" sz="half" idx="10"/>
          </p:nvPr>
        </p:nvSpPr>
        <p:spPr/>
        <p:txBody>
          <a:bodyPr/>
          <a:lstStyle/>
          <a:p>
            <a:fld id="{98D87CB1-690B-AF4C-8977-30517BDD0312}"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35</a:t>
            </a:fld>
            <a:endParaRPr lang="en-US"/>
          </a:p>
        </p:txBody>
      </p:sp>
    </p:spTree>
    <p:extLst>
      <p:ext uri="{BB962C8B-B14F-4D97-AF65-F5344CB8AC3E}">
        <p14:creationId xmlns:p14="http://schemas.microsoft.com/office/powerpoint/2010/main" val="15113529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85739"/>
            <a:ext cx="9080429" cy="6007976"/>
          </a:xfrm>
        </p:spPr>
      </p:pic>
      <p:sp>
        <p:nvSpPr>
          <p:cNvPr id="4" name="Date Placeholder 3"/>
          <p:cNvSpPr>
            <a:spLocks noGrp="1"/>
          </p:cNvSpPr>
          <p:nvPr>
            <p:ph type="dt" sz="half" idx="10"/>
          </p:nvPr>
        </p:nvSpPr>
        <p:spPr/>
        <p:txBody>
          <a:bodyPr/>
          <a:lstStyle/>
          <a:p>
            <a:fld id="{98D87CB1-690B-AF4C-8977-30517BDD0312}"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36</a:t>
            </a:fld>
            <a:endParaRPr lang="en-US"/>
          </a:p>
        </p:txBody>
      </p:sp>
    </p:spTree>
    <p:extLst>
      <p:ext uri="{BB962C8B-B14F-4D97-AF65-F5344CB8AC3E}">
        <p14:creationId xmlns:p14="http://schemas.microsoft.com/office/powerpoint/2010/main" val="12963159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normAutofit/>
          </a:bodyPr>
          <a:lstStyle/>
          <a:p>
            <a:r>
              <a:rPr lang="en-US" dirty="0" smtClean="0"/>
              <a:t>Email </a:t>
            </a:r>
            <a:r>
              <a:rPr lang="en-US" dirty="0" smtClean="0">
                <a:hlinkClick r:id="rId2"/>
              </a:rPr>
              <a:t>rc-help@colorado.edu</a:t>
            </a:r>
            <a:endParaRPr lang="en-US" dirty="0" smtClean="0"/>
          </a:p>
          <a:p>
            <a:r>
              <a:rPr lang="en-US" dirty="0" smtClean="0"/>
              <a:t>Twitter:  </a:t>
            </a:r>
            <a:r>
              <a:rPr lang="en-US" dirty="0" err="1" smtClean="0"/>
              <a:t>CUBoulderRC</a:t>
            </a:r>
            <a:endParaRPr lang="en-US" dirty="0" smtClean="0"/>
          </a:p>
          <a:p>
            <a:endParaRPr lang="en-US" dirty="0"/>
          </a:p>
          <a:p>
            <a:r>
              <a:rPr lang="en-US" dirty="0"/>
              <a:t>Link to survey on this topic:  </a:t>
            </a:r>
            <a:r>
              <a:rPr lang="en-US" dirty="0" smtClean="0">
                <a:hlinkClick r:id="rId3"/>
              </a:rPr>
              <a:t>http</a:t>
            </a:r>
            <a:r>
              <a:rPr lang="en-US" dirty="0">
                <a:hlinkClick r:id="rId3"/>
              </a:rPr>
              <a:t>://tinyurl.com/curc-survey16</a:t>
            </a:r>
            <a:r>
              <a:rPr lang="en-US" dirty="0"/>
              <a:t>  </a:t>
            </a:r>
          </a:p>
          <a:p>
            <a:endParaRPr lang="en-US" dirty="0"/>
          </a:p>
          <a:p>
            <a:r>
              <a:rPr lang="en-US" dirty="0"/>
              <a:t>Slides: </a:t>
            </a:r>
            <a:r>
              <a:rPr lang="en-US" dirty="0">
                <a:hlinkClick r:id="rId4"/>
              </a:rPr>
              <a:t>https://</a:t>
            </a:r>
            <a:r>
              <a:rPr lang="en-US" dirty="0" smtClean="0">
                <a:hlinkClick r:id="rId4"/>
              </a:rPr>
              <a:t>github.com/ResearchComputing/Parallelization_Workshop</a:t>
            </a:r>
            <a:r>
              <a:rPr lang="en-US" dirty="0" smtClean="0"/>
              <a:t> </a:t>
            </a:r>
            <a:endParaRPr lang="en-US" dirty="0"/>
          </a:p>
        </p:txBody>
      </p:sp>
      <p:sp>
        <p:nvSpPr>
          <p:cNvPr id="4" name="Date Placeholder 3"/>
          <p:cNvSpPr>
            <a:spLocks noGrp="1"/>
          </p:cNvSpPr>
          <p:nvPr>
            <p:ph type="dt" sz="half" idx="10"/>
          </p:nvPr>
        </p:nvSpPr>
        <p:spPr/>
        <p:txBody>
          <a:bodyPr/>
          <a:lstStyle/>
          <a:p>
            <a:fld id="{E4045EA6-DBB3-314A-9DB0-0235EB00F2E4}" type="datetime1">
              <a:rPr lang="en-US" smtClean="0"/>
              <a:t>5/15/17</a:t>
            </a:fld>
            <a:endParaRPr lang="en-US" dirty="0"/>
          </a:p>
        </p:txBody>
      </p:sp>
      <p:sp>
        <p:nvSpPr>
          <p:cNvPr id="5" name="Footer Placeholder 4"/>
          <p:cNvSpPr>
            <a:spLocks noGrp="1"/>
          </p:cNvSpPr>
          <p:nvPr>
            <p:ph type="ftr" sz="quarter" idx="11"/>
          </p:nvPr>
        </p:nvSpPr>
        <p:spPr/>
        <p:txBody>
          <a:bodyPr/>
          <a:lstStyle/>
          <a:p>
            <a:r>
              <a:rPr lang="en-US" smtClean="0"/>
              <a:t>Parallelization</a:t>
            </a:r>
            <a:endParaRPr lang="en-US" dirty="0"/>
          </a:p>
        </p:txBody>
      </p:sp>
      <p:sp>
        <p:nvSpPr>
          <p:cNvPr id="6" name="Slide Number Placeholder 5"/>
          <p:cNvSpPr>
            <a:spLocks noGrp="1"/>
          </p:cNvSpPr>
          <p:nvPr>
            <p:ph type="sldNum" sz="quarter" idx="4"/>
          </p:nvPr>
        </p:nvSpPr>
        <p:spPr/>
        <p:txBody>
          <a:bodyPr/>
          <a:lstStyle/>
          <a:p>
            <a:fld id="{249E94F7-107C-CE46-8C56-9CACFF99CD93}" type="slidenum">
              <a:rPr lang="en-US" smtClean="0"/>
              <a:pPr/>
              <a:t>37</a:t>
            </a:fld>
            <a:endParaRPr lang="en-US" dirty="0"/>
          </a:p>
        </p:txBody>
      </p:sp>
    </p:spTree>
    <p:extLst>
      <p:ext uri="{BB962C8B-B14F-4D97-AF65-F5344CB8AC3E}">
        <p14:creationId xmlns:p14="http://schemas.microsoft.com/office/powerpoint/2010/main" val="14666799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One…</a:t>
            </a:r>
            <a:endParaRPr lang="en-US" dirty="0"/>
          </a:p>
        </p:txBody>
      </p:sp>
      <p:sp>
        <p:nvSpPr>
          <p:cNvPr id="3" name="Content Placeholder 2"/>
          <p:cNvSpPr>
            <a:spLocks noGrp="1"/>
          </p:cNvSpPr>
          <p:nvPr>
            <p:ph idx="1"/>
          </p:nvPr>
        </p:nvSpPr>
        <p:spPr/>
        <p:txBody>
          <a:bodyPr>
            <a:normAutofit lnSpcReduction="10000"/>
          </a:bodyPr>
          <a:lstStyle/>
          <a:p>
            <a:r>
              <a:rPr lang="en-US" dirty="0" smtClean="0"/>
              <a:t>Where is my code slowing down?</a:t>
            </a:r>
          </a:p>
          <a:p>
            <a:pPr lvl="1"/>
            <a:r>
              <a:rPr lang="en-US" dirty="0">
                <a:latin typeface="Courier" charset="0"/>
                <a:ea typeface="Courier" charset="0"/>
                <a:cs typeface="Courier" charset="0"/>
              </a:rPr>
              <a:t>Tic</a:t>
            </a:r>
            <a:r>
              <a:rPr lang="en-US" dirty="0"/>
              <a:t> and </a:t>
            </a:r>
            <a:r>
              <a:rPr lang="en-US" dirty="0">
                <a:latin typeface="Courier" charset="0"/>
                <a:ea typeface="Courier" charset="0"/>
                <a:cs typeface="Courier" charset="0"/>
              </a:rPr>
              <a:t>Toc</a:t>
            </a:r>
          </a:p>
          <a:p>
            <a:pPr lvl="1"/>
            <a:r>
              <a:rPr lang="en-US" dirty="0" smtClean="0"/>
              <a:t>Can’t </a:t>
            </a:r>
            <a:r>
              <a:rPr lang="en-US" dirty="0"/>
              <a:t>tell you exactly what within that code is slowest</a:t>
            </a:r>
          </a:p>
          <a:p>
            <a:endParaRPr lang="en-US" dirty="0" smtClean="0"/>
          </a:p>
          <a:p>
            <a:r>
              <a:rPr lang="en-US" dirty="0" smtClean="0"/>
              <a:t>Let’s use the profiler</a:t>
            </a:r>
          </a:p>
          <a:p>
            <a:pPr marL="114300" indent="0">
              <a:buNone/>
            </a:pPr>
            <a:r>
              <a:rPr lang="en-US" dirty="0"/>
              <a:t>	</a:t>
            </a:r>
            <a:r>
              <a:rPr lang="en-US" dirty="0" err="1" smtClean="0"/>
              <a:t>Simple_loop.m</a:t>
            </a:r>
            <a:endParaRPr lang="en-US" dirty="0" smtClean="0"/>
          </a:p>
          <a:p>
            <a:r>
              <a:rPr lang="en-US" dirty="0" smtClean="0"/>
              <a:t>Code analyzer is another good tool to use</a:t>
            </a:r>
          </a:p>
          <a:p>
            <a:pPr marL="114300" indent="0">
              <a:buNone/>
            </a:pPr>
            <a:endParaRPr lang="en-US" dirty="0"/>
          </a:p>
          <a:p>
            <a:r>
              <a:rPr lang="en-US" dirty="0" smtClean="0"/>
              <a:t>Take five minutes and use the profiler on some code you have</a:t>
            </a:r>
          </a:p>
          <a:p>
            <a:r>
              <a:rPr lang="en-US" dirty="0" smtClean="0"/>
              <a:t>Does it make sense to reduce any loop iterations?</a:t>
            </a:r>
            <a:endParaRPr lang="en-US" dirty="0"/>
          </a:p>
        </p:txBody>
      </p:sp>
      <p:sp>
        <p:nvSpPr>
          <p:cNvPr id="4" name="Date Placeholder 3"/>
          <p:cNvSpPr>
            <a:spLocks noGrp="1"/>
          </p:cNvSpPr>
          <p:nvPr>
            <p:ph type="dt" sz="half" idx="10"/>
          </p:nvPr>
        </p:nvSpPr>
        <p:spPr/>
        <p:txBody>
          <a:bodyPr/>
          <a:lstStyle/>
          <a:p>
            <a:fld id="{913B52CC-DCD2-0048-A620-D3BC5DCBF30A}"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4</a:t>
            </a:fld>
            <a:endParaRPr lang="en-US"/>
          </a:p>
        </p:txBody>
      </p:sp>
    </p:spTree>
    <p:extLst>
      <p:ext uri="{BB962C8B-B14F-4D97-AF65-F5344CB8AC3E}">
        <p14:creationId xmlns:p14="http://schemas.microsoft.com/office/powerpoint/2010/main" val="1906203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Two…</a:t>
            </a:r>
            <a:endParaRPr lang="en-US" dirty="0"/>
          </a:p>
        </p:txBody>
      </p:sp>
      <p:sp>
        <p:nvSpPr>
          <p:cNvPr id="3" name="Content Placeholder 2"/>
          <p:cNvSpPr>
            <a:spLocks noGrp="1"/>
          </p:cNvSpPr>
          <p:nvPr>
            <p:ph idx="1"/>
          </p:nvPr>
        </p:nvSpPr>
        <p:spPr/>
        <p:txBody>
          <a:bodyPr/>
          <a:lstStyle/>
          <a:p>
            <a:r>
              <a:rPr lang="en-US" dirty="0" smtClean="0"/>
              <a:t>Are there any places where my code could benefit from vectorization?  Pre-allocation?</a:t>
            </a:r>
          </a:p>
          <a:p>
            <a:pPr lvl="1"/>
            <a:r>
              <a:rPr lang="en-US" dirty="0" smtClean="0"/>
              <a:t>Pre-allocation:  initialize arrays ahead of time to avoid dynamic resizing</a:t>
            </a:r>
          </a:p>
          <a:p>
            <a:r>
              <a:rPr lang="en-US" dirty="0" smtClean="0"/>
              <a:t>And if not, can I implement some type of parallelization?</a:t>
            </a:r>
          </a:p>
          <a:p>
            <a:pPr lvl="1"/>
            <a:r>
              <a:rPr lang="en-US" dirty="0" smtClean="0"/>
              <a:t>Making use of existing functions</a:t>
            </a:r>
          </a:p>
          <a:p>
            <a:pPr lvl="1"/>
            <a:r>
              <a:rPr lang="en-US" dirty="0" smtClean="0"/>
              <a:t>Multi-threading</a:t>
            </a:r>
          </a:p>
          <a:p>
            <a:pPr lvl="1"/>
            <a:r>
              <a:rPr lang="en-US" dirty="0" smtClean="0"/>
              <a:t>The Parallel Computing Toolbox</a:t>
            </a:r>
            <a:endParaRPr lang="en-US" dirty="0"/>
          </a:p>
        </p:txBody>
      </p:sp>
      <p:sp>
        <p:nvSpPr>
          <p:cNvPr id="4" name="Date Placeholder 3"/>
          <p:cNvSpPr>
            <a:spLocks noGrp="1"/>
          </p:cNvSpPr>
          <p:nvPr>
            <p:ph type="dt" sz="half" idx="10"/>
          </p:nvPr>
        </p:nvSpPr>
        <p:spPr/>
        <p:txBody>
          <a:bodyPr/>
          <a:lstStyle/>
          <a:p>
            <a:fld id="{2480A94B-3C46-2A42-88B2-EA307FB54CF1}"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5</a:t>
            </a:fld>
            <a:endParaRPr lang="en-US"/>
          </a:p>
        </p:txBody>
      </p:sp>
      <p:pic>
        <p:nvPicPr>
          <p:cNvPr id="7" name="Picture 6"/>
          <p:cNvPicPr>
            <a:picLocks noChangeAspect="1"/>
          </p:cNvPicPr>
          <p:nvPr/>
        </p:nvPicPr>
        <p:blipFill>
          <a:blip r:embed="rId2"/>
          <a:stretch>
            <a:fillRect/>
          </a:stretch>
        </p:blipFill>
        <p:spPr>
          <a:xfrm>
            <a:off x="5837270" y="4321820"/>
            <a:ext cx="2811462" cy="1578917"/>
          </a:xfrm>
          <a:prstGeom prst="rect">
            <a:avLst/>
          </a:prstGeom>
        </p:spPr>
      </p:pic>
    </p:spTree>
    <p:extLst>
      <p:ext uri="{BB962C8B-B14F-4D97-AF65-F5344CB8AC3E}">
        <p14:creationId xmlns:p14="http://schemas.microsoft.com/office/powerpoint/2010/main" val="4525011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Vectorization</a:t>
            </a:r>
            <a:endParaRPr lang="en-US" dirty="0"/>
          </a:p>
        </p:txBody>
      </p:sp>
      <p:sp>
        <p:nvSpPr>
          <p:cNvPr id="3" name="Content Placeholder 2"/>
          <p:cNvSpPr>
            <a:spLocks noGrp="1"/>
          </p:cNvSpPr>
          <p:nvPr>
            <p:ph idx="1"/>
          </p:nvPr>
        </p:nvSpPr>
        <p:spPr/>
        <p:txBody>
          <a:bodyPr>
            <a:normAutofit/>
          </a:bodyPr>
          <a:lstStyle/>
          <a:p>
            <a:r>
              <a:rPr lang="en-US" dirty="0" smtClean="0"/>
              <a:t>Process of revising loop-based, scalar-oriented code to use MATLAB matrix and vector operations</a:t>
            </a:r>
          </a:p>
          <a:p>
            <a:r>
              <a:rPr lang="en-US" dirty="0" smtClean="0"/>
              <a:t>Do this because:</a:t>
            </a:r>
          </a:p>
          <a:p>
            <a:pPr lvl="1"/>
            <a:r>
              <a:rPr lang="en-US" dirty="0" smtClean="0"/>
              <a:t>Appearance:  looks like textbook math, so easier to understand</a:t>
            </a:r>
          </a:p>
          <a:p>
            <a:pPr lvl="1"/>
            <a:r>
              <a:rPr lang="en-US" dirty="0" smtClean="0"/>
              <a:t>Less opportunity for error</a:t>
            </a:r>
          </a:p>
          <a:p>
            <a:pPr lvl="1"/>
            <a:r>
              <a:rPr lang="en-US" dirty="0" smtClean="0"/>
              <a:t>Usually runs much faster than code that </a:t>
            </a:r>
          </a:p>
          <a:p>
            <a:pPr marL="411480" lvl="1" indent="0">
              <a:buNone/>
            </a:pPr>
            <a:r>
              <a:rPr lang="en-US" dirty="0" smtClean="0"/>
              <a:t>   contains loops</a:t>
            </a:r>
          </a:p>
          <a:p>
            <a:r>
              <a:rPr lang="en-US" dirty="0" smtClean="0"/>
              <a:t>Great option in </a:t>
            </a:r>
            <a:r>
              <a:rPr lang="en-US" dirty="0" err="1" smtClean="0"/>
              <a:t>Matlab</a:t>
            </a:r>
            <a:r>
              <a:rPr lang="en-US" dirty="0" smtClean="0"/>
              <a:t> because its </a:t>
            </a:r>
          </a:p>
          <a:p>
            <a:pPr marL="114300" indent="0">
              <a:buNone/>
            </a:pPr>
            <a:r>
              <a:rPr lang="en-US" dirty="0" smtClean="0"/>
              <a:t>   optimized for operations involving matrices </a:t>
            </a:r>
          </a:p>
          <a:p>
            <a:pPr marL="114300" indent="0">
              <a:buNone/>
            </a:pPr>
            <a:r>
              <a:rPr lang="en-US" dirty="0" smtClean="0"/>
              <a:t>   and vectors</a:t>
            </a:r>
          </a:p>
        </p:txBody>
      </p:sp>
      <p:sp>
        <p:nvSpPr>
          <p:cNvPr id="4" name="TextBox 3"/>
          <p:cNvSpPr txBox="1"/>
          <p:nvPr/>
        </p:nvSpPr>
        <p:spPr>
          <a:xfrm>
            <a:off x="1875702" y="-52927"/>
            <a:ext cx="7348165" cy="369332"/>
          </a:xfrm>
          <a:prstGeom prst="rect">
            <a:avLst/>
          </a:prstGeom>
          <a:noFill/>
        </p:spPr>
        <p:txBody>
          <a:bodyPr wrap="none" rtlCol="0">
            <a:spAutoFit/>
          </a:bodyPr>
          <a:lstStyle/>
          <a:p>
            <a:r>
              <a:rPr lang="en-US" dirty="0" smtClean="0">
                <a:hlinkClick r:id="rId2"/>
              </a:rPr>
              <a:t>https://www.mathworks.com/help/matlab/matlab_prog/vectorization.html</a:t>
            </a:r>
            <a:r>
              <a:rPr lang="en-US" dirty="0" smtClean="0"/>
              <a:t> </a:t>
            </a:r>
            <a:endParaRPr lang="en-US" dirty="0"/>
          </a:p>
        </p:txBody>
      </p:sp>
      <p:sp>
        <p:nvSpPr>
          <p:cNvPr id="5" name="Date Placeholder 4"/>
          <p:cNvSpPr>
            <a:spLocks noGrp="1"/>
          </p:cNvSpPr>
          <p:nvPr>
            <p:ph type="dt" sz="half" idx="10"/>
          </p:nvPr>
        </p:nvSpPr>
        <p:spPr/>
        <p:txBody>
          <a:bodyPr/>
          <a:lstStyle/>
          <a:p>
            <a:fld id="{095C87AC-E322-C847-81C3-D3DBD5B7EA1E}" type="datetime1">
              <a:rPr lang="en-US" smtClean="0"/>
              <a:t>5/15/17</a:t>
            </a:fld>
            <a:endParaRPr lang="en-US"/>
          </a:p>
        </p:txBody>
      </p:sp>
      <p:sp>
        <p:nvSpPr>
          <p:cNvPr id="6" name="Footer Placeholder 5"/>
          <p:cNvSpPr>
            <a:spLocks noGrp="1"/>
          </p:cNvSpPr>
          <p:nvPr>
            <p:ph type="ftr" sz="quarter" idx="11"/>
          </p:nvPr>
        </p:nvSpPr>
        <p:spPr/>
        <p:txBody>
          <a:bodyPr/>
          <a:lstStyle/>
          <a:p>
            <a:r>
              <a:rPr lang="en-US" smtClean="0"/>
              <a:t>Parallelization</a:t>
            </a:r>
            <a:endParaRPr lang="en-US"/>
          </a:p>
        </p:txBody>
      </p:sp>
      <p:sp>
        <p:nvSpPr>
          <p:cNvPr id="7" name="Slide Number Placeholder 6"/>
          <p:cNvSpPr>
            <a:spLocks noGrp="1"/>
          </p:cNvSpPr>
          <p:nvPr>
            <p:ph type="sldNum" sz="quarter" idx="4"/>
          </p:nvPr>
        </p:nvSpPr>
        <p:spPr/>
        <p:txBody>
          <a:bodyPr/>
          <a:lstStyle/>
          <a:p>
            <a:fld id="{DFF645C0-8224-4D48-BDE4-843CE100023A}" type="slidenum">
              <a:rPr lang="en-US" smtClean="0"/>
              <a:t>6</a:t>
            </a:fld>
            <a:endParaRPr lang="en-US"/>
          </a:p>
        </p:txBody>
      </p:sp>
      <p:pic>
        <p:nvPicPr>
          <p:cNvPr id="8" name="Picture 7"/>
          <p:cNvPicPr>
            <a:picLocks noChangeAspect="1"/>
          </p:cNvPicPr>
          <p:nvPr/>
        </p:nvPicPr>
        <p:blipFill>
          <a:blip r:embed="rId3"/>
          <a:stretch>
            <a:fillRect/>
          </a:stretch>
        </p:blipFill>
        <p:spPr>
          <a:xfrm>
            <a:off x="6786562" y="3798458"/>
            <a:ext cx="2344595" cy="2120900"/>
          </a:xfrm>
          <a:prstGeom prst="rect">
            <a:avLst/>
          </a:prstGeom>
        </p:spPr>
      </p:pic>
    </p:spTree>
    <p:extLst>
      <p:ext uri="{BB962C8B-B14F-4D97-AF65-F5344CB8AC3E}">
        <p14:creationId xmlns:p14="http://schemas.microsoft.com/office/powerpoint/2010/main" val="13964249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of Vectorization</a:t>
            </a:r>
            <a:endParaRPr lang="en-US" dirty="0"/>
          </a:p>
        </p:txBody>
      </p:sp>
      <p:sp>
        <p:nvSpPr>
          <p:cNvPr id="3" name="Content Placeholder 2"/>
          <p:cNvSpPr>
            <a:spLocks noGrp="1"/>
          </p:cNvSpPr>
          <p:nvPr>
            <p:ph idx="1"/>
          </p:nvPr>
        </p:nvSpPr>
        <p:spPr/>
        <p:txBody>
          <a:bodyPr>
            <a:normAutofit/>
          </a:bodyPr>
          <a:lstStyle/>
          <a:p>
            <a:r>
              <a:rPr lang="en-US" dirty="0" smtClean="0"/>
              <a:t>The code below demonstrates how a loop could be </a:t>
            </a:r>
            <a:r>
              <a:rPr lang="en-US" dirty="0" err="1" smtClean="0"/>
              <a:t>vectorized</a:t>
            </a:r>
            <a:r>
              <a:rPr lang="en-US" dirty="0" smtClean="0"/>
              <a:t> in </a:t>
            </a:r>
            <a:r>
              <a:rPr lang="en-US" dirty="0" err="1" smtClean="0"/>
              <a:t>Matlab</a:t>
            </a:r>
            <a:endParaRPr lang="en-US" dirty="0"/>
          </a:p>
        </p:txBody>
      </p:sp>
      <p:sp>
        <p:nvSpPr>
          <p:cNvPr id="5" name="TextBox 4"/>
          <p:cNvSpPr txBox="1"/>
          <p:nvPr/>
        </p:nvSpPr>
        <p:spPr>
          <a:xfrm>
            <a:off x="5604809" y="2704058"/>
            <a:ext cx="2939116" cy="1938992"/>
          </a:xfrm>
          <a:prstGeom prst="rect">
            <a:avLst/>
          </a:prstGeom>
          <a:noFill/>
        </p:spPr>
        <p:txBody>
          <a:bodyPr wrap="square" rtlCol="0">
            <a:spAutoFit/>
          </a:bodyPr>
          <a:lstStyle/>
          <a:p>
            <a:pPr marL="114300" indent="0">
              <a:buNone/>
            </a:pPr>
            <a:r>
              <a:rPr lang="en-US" sz="2400" dirty="0" smtClean="0">
                <a:latin typeface="Courier" charset="0"/>
                <a:ea typeface="Courier" charset="0"/>
                <a:cs typeface="Courier" charset="0"/>
              </a:rPr>
              <a:t>% </a:t>
            </a:r>
            <a:r>
              <a:rPr lang="en-US" sz="2400" dirty="0" err="1" smtClean="0">
                <a:latin typeface="Courier" charset="0"/>
                <a:ea typeface="Courier" charset="0"/>
                <a:cs typeface="Courier" charset="0"/>
              </a:rPr>
              <a:t>Vectorized</a:t>
            </a:r>
            <a:endParaRPr lang="en-US" sz="2400" dirty="0" smtClean="0">
              <a:latin typeface="Courier" charset="0"/>
              <a:ea typeface="Courier" charset="0"/>
              <a:cs typeface="Courier" charset="0"/>
            </a:endParaRPr>
          </a:p>
          <a:p>
            <a:pPr marL="114300" indent="0">
              <a:buNone/>
            </a:pPr>
            <a:r>
              <a:rPr lang="en-US" sz="2400" dirty="0" smtClean="0">
                <a:latin typeface="Courier" charset="0"/>
                <a:ea typeface="Courier" charset="0"/>
                <a:cs typeface="Courier" charset="0"/>
              </a:rPr>
              <a:t>a= rand(1,4); </a:t>
            </a:r>
          </a:p>
          <a:p>
            <a:pPr marL="114300" indent="0">
              <a:buNone/>
            </a:pPr>
            <a:r>
              <a:rPr lang="en-US" sz="2400" dirty="0" smtClean="0">
                <a:latin typeface="Courier" charset="0"/>
                <a:ea typeface="Courier" charset="0"/>
                <a:cs typeface="Courier" charset="0"/>
              </a:rPr>
              <a:t>b= rand(1,4); 		 </a:t>
            </a:r>
          </a:p>
          <a:p>
            <a:pPr marL="114300" indent="0">
              <a:buNone/>
            </a:pPr>
            <a:r>
              <a:rPr lang="en-US" sz="2400" dirty="0" smtClean="0">
                <a:latin typeface="Courier" charset="0"/>
                <a:ea typeface="Courier" charset="0"/>
                <a:cs typeface="Courier" charset="0"/>
              </a:rPr>
              <a:t>c= a + b;</a:t>
            </a:r>
            <a:endParaRPr lang="en-US" sz="2400" dirty="0">
              <a:latin typeface="Courier" charset="0"/>
              <a:ea typeface="Courier" charset="0"/>
              <a:cs typeface="Courier" charset="0"/>
            </a:endParaRPr>
          </a:p>
        </p:txBody>
      </p:sp>
      <p:sp>
        <p:nvSpPr>
          <p:cNvPr id="6" name="TextBox 5"/>
          <p:cNvSpPr txBox="1"/>
          <p:nvPr/>
        </p:nvSpPr>
        <p:spPr>
          <a:xfrm>
            <a:off x="457199" y="2704058"/>
            <a:ext cx="4518960" cy="2954655"/>
          </a:xfrm>
          <a:prstGeom prst="rect">
            <a:avLst/>
          </a:prstGeom>
          <a:noFill/>
        </p:spPr>
        <p:txBody>
          <a:bodyPr wrap="square" rtlCol="0">
            <a:spAutoFit/>
          </a:bodyPr>
          <a:lstStyle/>
          <a:p>
            <a:pPr marL="114300" indent="0">
              <a:buNone/>
            </a:pPr>
            <a:r>
              <a:rPr lang="en-US" sz="2400" dirty="0" smtClean="0">
                <a:latin typeface="Courier" charset="0"/>
                <a:ea typeface="Courier" charset="0"/>
                <a:cs typeface="Courier" charset="0"/>
              </a:rPr>
              <a:t>% Non-</a:t>
            </a:r>
            <a:r>
              <a:rPr lang="en-US" sz="2400" dirty="0" err="1" smtClean="0">
                <a:latin typeface="Courier" charset="0"/>
                <a:ea typeface="Courier" charset="0"/>
                <a:cs typeface="Courier" charset="0"/>
              </a:rPr>
              <a:t>vectorized</a:t>
            </a:r>
            <a:endParaRPr lang="en-US" sz="2400" dirty="0" smtClean="0">
              <a:latin typeface="Courier" charset="0"/>
              <a:ea typeface="Courier" charset="0"/>
              <a:cs typeface="Courier" charset="0"/>
            </a:endParaRPr>
          </a:p>
          <a:p>
            <a:pPr marL="114300" indent="0">
              <a:buNone/>
            </a:pPr>
            <a:r>
              <a:rPr lang="en-US" sz="2400" dirty="0" smtClean="0">
                <a:latin typeface="Courier" charset="0"/>
                <a:ea typeface="Courier" charset="0"/>
                <a:cs typeface="Courier" charset="0"/>
              </a:rPr>
              <a:t>a= rand(1,4); </a:t>
            </a:r>
          </a:p>
          <a:p>
            <a:pPr marL="114300" indent="0">
              <a:buNone/>
            </a:pPr>
            <a:r>
              <a:rPr lang="en-US" sz="2400" dirty="0" smtClean="0">
                <a:latin typeface="Courier" charset="0"/>
                <a:ea typeface="Courier" charset="0"/>
                <a:cs typeface="Courier" charset="0"/>
              </a:rPr>
              <a:t>b= rand(1,4); </a:t>
            </a:r>
          </a:p>
          <a:p>
            <a:pPr marL="114300" indent="0">
              <a:buNone/>
            </a:pPr>
            <a:endParaRPr lang="en-US" sz="2400" dirty="0" smtClean="0">
              <a:latin typeface="Courier" charset="0"/>
              <a:ea typeface="Courier" charset="0"/>
              <a:cs typeface="Courier" charset="0"/>
            </a:endParaRPr>
          </a:p>
          <a:p>
            <a:pPr marL="114300" indent="0">
              <a:buNone/>
            </a:pPr>
            <a:r>
              <a:rPr lang="en-US" sz="2400" dirty="0" smtClean="0">
                <a:latin typeface="Courier" charset="0"/>
                <a:ea typeface="Courier" charset="0"/>
                <a:cs typeface="Courier" charset="0"/>
              </a:rPr>
              <a:t>for k= 1:length(a) </a:t>
            </a:r>
          </a:p>
          <a:p>
            <a:pPr marL="114300" indent="0">
              <a:buNone/>
            </a:pPr>
            <a:r>
              <a:rPr lang="en-US" sz="2400" dirty="0" smtClean="0">
                <a:latin typeface="Courier" charset="0"/>
                <a:ea typeface="Courier" charset="0"/>
                <a:cs typeface="Courier" charset="0"/>
              </a:rPr>
              <a:t>   c(k)= a(k) + b(k);</a:t>
            </a:r>
          </a:p>
          <a:p>
            <a:pPr marL="114300" indent="0">
              <a:buNone/>
            </a:pPr>
            <a:r>
              <a:rPr lang="en-US" sz="2400" dirty="0" smtClean="0">
                <a:latin typeface="Courier" charset="0"/>
                <a:ea typeface="Courier" charset="0"/>
                <a:cs typeface="Courier" charset="0"/>
              </a:rPr>
              <a:t>end</a:t>
            </a:r>
          </a:p>
          <a:p>
            <a:pPr marL="114300" indent="0">
              <a:buNone/>
            </a:pPr>
            <a:endParaRPr lang="en-US" dirty="0"/>
          </a:p>
        </p:txBody>
      </p:sp>
      <p:sp>
        <p:nvSpPr>
          <p:cNvPr id="4" name="Date Placeholder 3"/>
          <p:cNvSpPr>
            <a:spLocks noGrp="1"/>
          </p:cNvSpPr>
          <p:nvPr>
            <p:ph type="dt" sz="half" idx="10"/>
          </p:nvPr>
        </p:nvSpPr>
        <p:spPr/>
        <p:txBody>
          <a:bodyPr/>
          <a:lstStyle/>
          <a:p>
            <a:fld id="{08BDD64F-A6B6-F741-B10C-5CA0BA96459D}" type="datetime1">
              <a:rPr lang="en-US" smtClean="0"/>
              <a:t>5/15/17</a:t>
            </a:fld>
            <a:endParaRPr lang="en-US"/>
          </a:p>
        </p:txBody>
      </p:sp>
      <p:sp>
        <p:nvSpPr>
          <p:cNvPr id="7" name="Footer Placeholder 6"/>
          <p:cNvSpPr>
            <a:spLocks noGrp="1"/>
          </p:cNvSpPr>
          <p:nvPr>
            <p:ph type="ftr" sz="quarter" idx="11"/>
          </p:nvPr>
        </p:nvSpPr>
        <p:spPr/>
        <p:txBody>
          <a:bodyPr/>
          <a:lstStyle/>
          <a:p>
            <a:r>
              <a:rPr lang="en-US" smtClean="0"/>
              <a:t>Parallelization</a:t>
            </a:r>
            <a:endParaRPr lang="en-US"/>
          </a:p>
        </p:txBody>
      </p:sp>
      <p:sp>
        <p:nvSpPr>
          <p:cNvPr id="8" name="Slide Number Placeholder 7"/>
          <p:cNvSpPr>
            <a:spLocks noGrp="1"/>
          </p:cNvSpPr>
          <p:nvPr>
            <p:ph type="sldNum" sz="quarter" idx="4"/>
          </p:nvPr>
        </p:nvSpPr>
        <p:spPr/>
        <p:txBody>
          <a:bodyPr/>
          <a:lstStyle/>
          <a:p>
            <a:fld id="{DFF645C0-8224-4D48-BDE4-843CE100023A}" type="slidenum">
              <a:rPr lang="en-US" smtClean="0"/>
              <a:t>7</a:t>
            </a:fld>
            <a:endParaRPr lang="en-US"/>
          </a:p>
        </p:txBody>
      </p:sp>
    </p:spTree>
    <p:extLst>
      <p:ext uri="{BB962C8B-B14F-4D97-AF65-F5344CB8AC3E}">
        <p14:creationId xmlns:p14="http://schemas.microsoft.com/office/powerpoint/2010/main" val="4575110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Functions </a:t>
            </a:r>
            <a:endParaRPr lang="en-US" dirty="0"/>
          </a:p>
        </p:txBody>
      </p:sp>
      <p:sp>
        <p:nvSpPr>
          <p:cNvPr id="3" name="Content Placeholder 2"/>
          <p:cNvSpPr>
            <a:spLocks noGrp="1"/>
          </p:cNvSpPr>
          <p:nvPr>
            <p:ph idx="1"/>
          </p:nvPr>
        </p:nvSpPr>
        <p:spPr/>
        <p:txBody>
          <a:bodyPr/>
          <a:lstStyle/>
          <a:p>
            <a:r>
              <a:rPr lang="en-US" dirty="0" smtClean="0"/>
              <a:t>Certain functions in </a:t>
            </a:r>
            <a:r>
              <a:rPr lang="en-US" dirty="0" err="1" smtClean="0"/>
              <a:t>Matlab</a:t>
            </a:r>
            <a:r>
              <a:rPr lang="en-US" dirty="0" smtClean="0"/>
              <a:t> utilize the programming constructs of parallel computing implicitly to run the functions in parallel on a multi-core system</a:t>
            </a:r>
          </a:p>
          <a:p>
            <a:r>
              <a:rPr lang="en-US" dirty="0" smtClean="0"/>
              <a:t>These functions are automatically multi-threaded</a:t>
            </a:r>
          </a:p>
          <a:p>
            <a:r>
              <a:rPr lang="en-US" dirty="0" smtClean="0"/>
              <a:t>Little work, but potentially lots of gain</a:t>
            </a:r>
          </a:p>
          <a:p>
            <a:r>
              <a:rPr lang="en-US" dirty="0" smtClean="0"/>
              <a:t>No control over the processing</a:t>
            </a:r>
          </a:p>
          <a:p>
            <a:r>
              <a:rPr lang="en-US" dirty="0" smtClean="0"/>
              <a:t>Examples:</a:t>
            </a:r>
          </a:p>
          <a:p>
            <a:pPr lvl="1"/>
            <a:r>
              <a:rPr lang="en-US" dirty="0" err="1" smtClean="0"/>
              <a:t>Fft</a:t>
            </a:r>
            <a:r>
              <a:rPr lang="en-US" dirty="0" smtClean="0"/>
              <a:t>, </a:t>
            </a:r>
            <a:r>
              <a:rPr lang="en-US" dirty="0" err="1" smtClean="0"/>
              <a:t>fmincon</a:t>
            </a:r>
            <a:r>
              <a:rPr lang="en-US" dirty="0" smtClean="0"/>
              <a:t>, ode, and many others</a:t>
            </a:r>
            <a:endParaRPr lang="en-US" dirty="0"/>
          </a:p>
        </p:txBody>
      </p:sp>
      <p:sp>
        <p:nvSpPr>
          <p:cNvPr id="4" name="Date Placeholder 3"/>
          <p:cNvSpPr>
            <a:spLocks noGrp="1"/>
          </p:cNvSpPr>
          <p:nvPr>
            <p:ph type="dt" sz="half" idx="10"/>
          </p:nvPr>
        </p:nvSpPr>
        <p:spPr/>
        <p:txBody>
          <a:bodyPr/>
          <a:lstStyle/>
          <a:p>
            <a:fld id="{06F137F0-E897-5947-BD95-2D6CF79E46D0}"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8</a:t>
            </a:fld>
            <a:endParaRPr lang="en-US"/>
          </a:p>
        </p:txBody>
      </p:sp>
    </p:spTree>
    <p:extLst>
      <p:ext uri="{BB962C8B-B14F-4D97-AF65-F5344CB8AC3E}">
        <p14:creationId xmlns:p14="http://schemas.microsoft.com/office/powerpoint/2010/main" val="12696486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Threads</a:t>
            </a:r>
            <a:endParaRPr lang="en-US" dirty="0"/>
          </a:p>
        </p:txBody>
      </p:sp>
      <p:sp>
        <p:nvSpPr>
          <p:cNvPr id="3" name="Content Placeholder 2"/>
          <p:cNvSpPr>
            <a:spLocks noGrp="1"/>
          </p:cNvSpPr>
          <p:nvPr>
            <p:ph idx="1"/>
          </p:nvPr>
        </p:nvSpPr>
        <p:spPr/>
        <p:txBody>
          <a:bodyPr>
            <a:normAutofit/>
          </a:bodyPr>
          <a:lstStyle/>
          <a:p>
            <a:r>
              <a:rPr lang="en-US" dirty="0" smtClean="0"/>
              <a:t>A thread is a sequence of instructions within a program that can be executed independently of other code</a:t>
            </a:r>
          </a:p>
          <a:p>
            <a:pPr lvl="1"/>
            <a:r>
              <a:rPr lang="en-US" dirty="0" smtClean="0"/>
              <a:t>It is a component of a process</a:t>
            </a:r>
          </a:p>
          <a:p>
            <a:r>
              <a:rPr lang="en-US" dirty="0" smtClean="0"/>
              <a:t>Every line in a program is a thread</a:t>
            </a:r>
          </a:p>
          <a:p>
            <a:r>
              <a:rPr lang="en-US" dirty="0" smtClean="0"/>
              <a:t>This is called your main thread, or your serial thread</a:t>
            </a:r>
            <a:endParaRPr lang="en-US" dirty="0"/>
          </a:p>
          <a:p>
            <a:endParaRPr lang="en-US" dirty="0" smtClean="0"/>
          </a:p>
          <a:p>
            <a:pPr lvl="1"/>
            <a:endParaRPr lang="en-US" dirty="0" smtClean="0"/>
          </a:p>
        </p:txBody>
      </p:sp>
      <p:sp>
        <p:nvSpPr>
          <p:cNvPr id="4" name="Date Placeholder 3"/>
          <p:cNvSpPr>
            <a:spLocks noGrp="1"/>
          </p:cNvSpPr>
          <p:nvPr>
            <p:ph type="dt" sz="half" idx="10"/>
          </p:nvPr>
        </p:nvSpPr>
        <p:spPr/>
        <p:txBody>
          <a:bodyPr/>
          <a:lstStyle/>
          <a:p>
            <a:fld id="{39CF38BC-659D-1540-9BE2-B67B0A5ECDB6}" type="datetime1">
              <a:rPr lang="en-US" smtClean="0"/>
              <a:t>5/15/17</a:t>
            </a:fld>
            <a:endParaRPr lang="en-US"/>
          </a:p>
        </p:txBody>
      </p:sp>
      <p:sp>
        <p:nvSpPr>
          <p:cNvPr id="5" name="Footer Placeholder 4"/>
          <p:cNvSpPr>
            <a:spLocks noGrp="1"/>
          </p:cNvSpPr>
          <p:nvPr>
            <p:ph type="ftr" sz="quarter" idx="11"/>
          </p:nvPr>
        </p:nvSpPr>
        <p:spPr/>
        <p:txBody>
          <a:bodyPr/>
          <a:lstStyle/>
          <a:p>
            <a:r>
              <a:rPr lang="en-US" smtClean="0"/>
              <a:t>Parallelization</a:t>
            </a:r>
            <a:endParaRPr lang="en-US"/>
          </a:p>
        </p:txBody>
      </p:sp>
      <p:sp>
        <p:nvSpPr>
          <p:cNvPr id="6" name="Slide Number Placeholder 5"/>
          <p:cNvSpPr>
            <a:spLocks noGrp="1"/>
          </p:cNvSpPr>
          <p:nvPr>
            <p:ph type="sldNum" sz="quarter" idx="4"/>
          </p:nvPr>
        </p:nvSpPr>
        <p:spPr/>
        <p:txBody>
          <a:bodyPr/>
          <a:lstStyle/>
          <a:p>
            <a:fld id="{DFF645C0-8224-4D48-BDE4-843CE100023A}" type="slidenum">
              <a:rPr lang="en-US" smtClean="0"/>
              <a:t>9</a:t>
            </a:fld>
            <a:endParaRPr lang="en-US"/>
          </a:p>
        </p:txBody>
      </p:sp>
    </p:spTree>
    <p:extLst>
      <p:ext uri="{BB962C8B-B14F-4D97-AF65-F5344CB8AC3E}">
        <p14:creationId xmlns:p14="http://schemas.microsoft.com/office/powerpoint/2010/main" val="42046479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c_computing2_red">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computing2_red" id="{38D184ED-162F-0640-BC91-9BF4D1607B31}" vid="{6DFA47C5-62F8-2845-B0F8-AD7CEEA2C0DF}"/>
    </a:ext>
  </a:extLst>
</a:theme>
</file>

<file path=ppt/theme/theme2.xml><?xml version="1.0" encoding="utf-8"?>
<a:theme xmlns:a="http://schemas.openxmlformats.org/drawingml/2006/main" name="1_rc_computing2_red">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computing2_red" id="{38D184ED-162F-0640-BC91-9BF4D1607B31}" vid="{6DFA47C5-62F8-2845-B0F8-AD7CEEA2C0DF}"/>
    </a:ext>
  </a:extLst>
</a:theme>
</file>

<file path=ppt/theme/theme3.xml><?xml version="1.0" encoding="utf-8"?>
<a:theme xmlns:a="http://schemas.openxmlformats.org/drawingml/2006/main" name="rc_theme_new">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theme_new" id="{299CF24B-FAA3-AB4D-9305-76A0FF170DD5}" vid="{19065083-DBC7-734A-8549-F25E43AEB0FA}"/>
    </a:ext>
  </a:extLst>
</a:theme>
</file>

<file path=ppt/theme/theme4.xml><?xml version="1.0" encoding="utf-8"?>
<a:theme xmlns:a="http://schemas.openxmlformats.org/drawingml/2006/main" name="1_rc_theme_new">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rc_theme_new" id="{299CF24B-FAA3-AB4D-9305-76A0FF170DD5}" vid="{19065083-DBC7-734A-8549-F25E43AEB0F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11738</TotalTime>
  <Words>1675</Words>
  <Application>Microsoft Macintosh PowerPoint</Application>
  <PresentationFormat>On-screen Show (4:3)</PresentationFormat>
  <Paragraphs>379</Paragraphs>
  <Slides>37</Slides>
  <Notes>4</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37</vt:i4>
      </vt:variant>
    </vt:vector>
  </HeadingPairs>
  <TitlesOfParts>
    <vt:vector size="45" baseType="lpstr">
      <vt:lpstr>Calibri</vt:lpstr>
      <vt:lpstr>Courier</vt:lpstr>
      <vt:lpstr>Helvetica Neue</vt:lpstr>
      <vt:lpstr>Arial</vt:lpstr>
      <vt:lpstr>rc_computing2_red</vt:lpstr>
      <vt:lpstr>1_rc_computing2_red</vt:lpstr>
      <vt:lpstr>rc_theme_new</vt:lpstr>
      <vt:lpstr>1_rc_theme_new</vt:lpstr>
      <vt:lpstr>Parallel Computing – Matlab – Part 1</vt:lpstr>
      <vt:lpstr>Outline</vt:lpstr>
      <vt:lpstr>My code is sloooowwww</vt:lpstr>
      <vt:lpstr>Step One…</vt:lpstr>
      <vt:lpstr>Step Two…</vt:lpstr>
      <vt:lpstr>Vectorization</vt:lpstr>
      <vt:lpstr>Example of Vectorization</vt:lpstr>
      <vt:lpstr>Existing Functions </vt:lpstr>
      <vt:lpstr>Threads</vt:lpstr>
      <vt:lpstr>Multi-threading</vt:lpstr>
      <vt:lpstr>Multi-threading Real World Example</vt:lpstr>
      <vt:lpstr>Multi-threading Real World Example – Cont.</vt:lpstr>
      <vt:lpstr>Multi-threading Real World Example - Continued</vt:lpstr>
      <vt:lpstr>Multi-threading Programming Example</vt:lpstr>
      <vt:lpstr>Multi-threading example</vt:lpstr>
      <vt:lpstr>Before we go further…</vt:lpstr>
      <vt:lpstr>Sample (Partial) Bash Script</vt:lpstr>
      <vt:lpstr>Notes on Running Matlab on a Cluster</vt:lpstr>
      <vt:lpstr>Matlab vs Slurm – who wins?</vt:lpstr>
      <vt:lpstr>Multi-threading example</vt:lpstr>
      <vt:lpstr>Explicit parallelism</vt:lpstr>
      <vt:lpstr>Parallel Matlab</vt:lpstr>
      <vt:lpstr>Parallel Matlab</vt:lpstr>
      <vt:lpstr>Parallel Computing Toolbox (PCT)</vt:lpstr>
      <vt:lpstr>Requirements to Run PCT</vt:lpstr>
      <vt:lpstr>Parallel and the GUI</vt:lpstr>
      <vt:lpstr>Starting a parallel pool from GUI</vt:lpstr>
      <vt:lpstr>Parallel Preferences</vt:lpstr>
      <vt:lpstr>parfor</vt:lpstr>
      <vt:lpstr>Parallel and Not Parallel</vt:lpstr>
      <vt:lpstr>When to Use Parfor</vt:lpstr>
      <vt:lpstr>Running Matlab in Parallel</vt:lpstr>
      <vt:lpstr>Your Turn</vt:lpstr>
      <vt:lpstr>Result</vt:lpstr>
      <vt:lpstr>Pmode</vt:lpstr>
      <vt:lpstr>PowerPoint Presentation</vt:lpstr>
      <vt:lpstr>Questions?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Parallel Computing Toolbox - Matlab</dc:title>
  <dc:creator>Shelley Knuth</dc:creator>
  <cp:lastModifiedBy>Shelley Knuth</cp:lastModifiedBy>
  <cp:revision>146</cp:revision>
  <dcterms:created xsi:type="dcterms:W3CDTF">2017-05-02T23:47:19Z</dcterms:created>
  <dcterms:modified xsi:type="dcterms:W3CDTF">2017-05-15T22:26:33Z</dcterms:modified>
</cp:coreProperties>
</file>

<file path=docProps/thumbnail.jpeg>
</file>